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07" r:id="rId2"/>
    <p:sldId id="308" r:id="rId3"/>
    <p:sldId id="309" r:id="rId4"/>
    <p:sldId id="311" r:id="rId5"/>
    <p:sldId id="256" r:id="rId6"/>
    <p:sldId id="259" r:id="rId7"/>
    <p:sldId id="262" r:id="rId8"/>
    <p:sldId id="258" r:id="rId9"/>
    <p:sldId id="260" r:id="rId10"/>
    <p:sldId id="261" r:id="rId11"/>
    <p:sldId id="263" r:id="rId12"/>
    <p:sldId id="266" r:id="rId13"/>
    <p:sldId id="264" r:id="rId14"/>
    <p:sldId id="267" r:id="rId15"/>
    <p:sldId id="268" r:id="rId16"/>
    <p:sldId id="297" r:id="rId17"/>
    <p:sldId id="298" r:id="rId18"/>
    <p:sldId id="323" r:id="rId19"/>
    <p:sldId id="302" r:id="rId20"/>
    <p:sldId id="303" r:id="rId21"/>
    <p:sldId id="306" r:id="rId22"/>
    <p:sldId id="304" r:id="rId23"/>
    <p:sldId id="305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303" y="-7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6F8F7-3CBE-0C46-8A73-C3576CB0D852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4755C-0FBB-E042-A776-2BE3F062B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8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</a:t>
            </a:r>
            <a:r>
              <a:rPr lang="en-US" baseline="0" dirty="0" smtClean="0"/>
              <a:t> panacea!  Playground is beautiful and greatly appreciated and used by the children, but there have been a number of daytime shootings (some fatal) within a block of the park!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4755C-0FBB-E042-A776-2BE3F062B1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8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5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5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6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8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6D44-E734-1847-AB98-E83939F1082D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3073B-8AA8-E94D-BFA8-D8F97440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6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query.nytimes.com/gst/abstract.html?res=9E03E4DB163AE532A25757C0A9679D946696D6C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dailygazette.com/news/2015/jun/02/schenectady-afterschool-program-danger-closing/?dgzr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COCOA-House-Inc/169395672493?sk=photos_strea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shingtonpost.com/wp-dyn/content/article/2006/12/05/AR2006120501492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ze87LfeOt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ytimes.com/ref/business/20070715_GILDED_GRAPHIC.html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Labor, Capital…and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(the available set of techniques, methods, processes for producing goods &amp; services)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 Rent War, around 1845</a:t>
            </a:r>
            <a:endParaRPr lang="en-US" dirty="0"/>
          </a:p>
        </p:txBody>
      </p:sp>
      <p:pic>
        <p:nvPicPr>
          <p:cNvPr id="8" name="Picture Placeholder 7" descr="Screen Shot 2015-09-17 at 8.35.00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4000"/>
          <a:stretch>
            <a:fillRect/>
          </a:stretch>
        </p:blipFill>
        <p:spPr>
          <a:xfrm>
            <a:off x="0" y="612775"/>
            <a:ext cx="91440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Artist:  Mary </a:t>
            </a:r>
            <a:r>
              <a:rPr lang="en-US" dirty="0" err="1" smtClean="0"/>
              <a:t>Earley</a:t>
            </a:r>
            <a:endParaRPr lang="en-US" dirty="0" smtClean="0"/>
          </a:p>
          <a:p>
            <a:r>
              <a:rPr lang="en-US" dirty="0" smtClean="0"/>
              <a:t>From Smithsonian American Art  Museum collection</a:t>
            </a:r>
          </a:p>
          <a:p>
            <a:r>
              <a:rPr lang="en-US" dirty="0"/>
              <a:t>http://</a:t>
            </a:r>
            <a:r>
              <a:rPr lang="en-US" dirty="0" err="1"/>
              <a:t>americanart.si.edu</a:t>
            </a:r>
            <a:r>
              <a:rPr lang="en-US" dirty="0"/>
              <a:t>/collections/search/artwork/?id=35972</a:t>
            </a:r>
          </a:p>
        </p:txBody>
      </p:sp>
    </p:spTree>
    <p:extLst>
      <p:ext uri="{BB962C8B-B14F-4D97-AF65-F5344CB8AC3E}">
        <p14:creationId xmlns:p14="http://schemas.microsoft.com/office/powerpoint/2010/main" val="42835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17 at 8.4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88900"/>
            <a:ext cx="40894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0.3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09" y="-245718"/>
            <a:ext cx="5461391" cy="7103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082" y="4227726"/>
            <a:ext cx="331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George </a:t>
            </a:r>
            <a:r>
              <a:rPr lang="en-US" sz="2000" dirty="0" err="1" smtClean="0"/>
              <a:t>Lunn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Mayor of Schenectady</a:t>
            </a:r>
          </a:p>
          <a:p>
            <a:r>
              <a:rPr lang="en-US" sz="2000" dirty="0" smtClean="0"/>
              <a:t>Socialist, 1911-13</a:t>
            </a:r>
          </a:p>
        </p:txBody>
      </p:sp>
    </p:spTree>
    <p:extLst>
      <p:ext uri="{BB962C8B-B14F-4D97-AF65-F5344CB8AC3E}">
        <p14:creationId xmlns:p14="http://schemas.microsoft.com/office/powerpoint/2010/main" val="24723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9.0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311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476" y="6076353"/>
            <a:ext cx="862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New York Times, 11/4/1917   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15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9.3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16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934" y="5539433"/>
            <a:ext cx="8521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Charles Proteus Steinmetz, “Engineer and Socialist”</a:t>
            </a:r>
          </a:p>
          <a:p>
            <a:r>
              <a:rPr lang="en-US" dirty="0" smtClean="0"/>
              <a:t>President, Schenectady School Board 1912-1916</a:t>
            </a:r>
          </a:p>
          <a:p>
            <a:r>
              <a:rPr lang="en-US" dirty="0" smtClean="0"/>
              <a:t>President, Schenectady Common Council,  Chair, Parks and Recreation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1.1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37412" cy="70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20 at 11.59.56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93"/>
            <a:ext cx="9144000" cy="3904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617" y="4808461"/>
            <a:ext cx="755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COCOA House (Hamilton Hill Schenectady)</a:t>
            </a:r>
          </a:p>
          <a:p>
            <a:pPr algn="ctr"/>
            <a:r>
              <a:rPr lang="en-US" dirty="0" smtClean="0"/>
              <a:t>(COCOA= “</a:t>
            </a:r>
            <a:r>
              <a:rPr lang="en-US" dirty="0" smtClean="0">
                <a:hlinkClick r:id="rId2"/>
              </a:rPr>
              <a:t>Children of the Community Open to Achievement</a:t>
            </a:r>
            <a:r>
              <a:rPr lang="en-US" dirty="0" smtClean="0"/>
              <a:t>”)  </a:t>
            </a:r>
          </a:p>
          <a:p>
            <a:pPr algn="ctr"/>
            <a:r>
              <a:rPr lang="en-US" dirty="0" smtClean="0"/>
              <a:t>founded in 1996 by Union College student Rachel Graham class of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20 at 12.3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416" y="0"/>
            <a:ext cx="6642733" cy="5440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930" y="5982104"/>
            <a:ext cx="743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Program started in a church basement in 1996/ opened its own building in 2005—</a:t>
            </a:r>
            <a:r>
              <a:rPr lang="en-US" dirty="0" smtClean="0">
                <a:hlinkClick r:id="rId3"/>
              </a:rPr>
              <a:t>Facebook photo tour</a:t>
            </a:r>
            <a:r>
              <a:rPr lang="en-US" dirty="0" smtClean="0"/>
              <a:t>  -- contact Prof. Jeff </a:t>
            </a:r>
            <a:r>
              <a:rPr lang="en-US" dirty="0" err="1" smtClean="0"/>
              <a:t>Witsoe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21 at 4.3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41700" cy="2701468"/>
          </a:xfrm>
          <a:prstGeom prst="rect">
            <a:avLst/>
          </a:prstGeom>
        </p:spPr>
      </p:pic>
      <p:pic>
        <p:nvPicPr>
          <p:cNvPr id="3" name="Picture 2" descr="Screen Shot 2015-09-21 at 4.41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082"/>
            <a:ext cx="5702300" cy="4445000"/>
          </a:xfrm>
          <a:prstGeom prst="rect">
            <a:avLst/>
          </a:prstGeom>
        </p:spPr>
      </p:pic>
      <p:pic>
        <p:nvPicPr>
          <p:cNvPr id="4" name="Picture 3" descr="Screen Shot 2015-09-21 at 4.42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-204843"/>
            <a:ext cx="5613400" cy="379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9515" y="3962570"/>
            <a:ext cx="3090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SKIP=“Schenectady Kids Imagine &amp; Play”</a:t>
            </a:r>
          </a:p>
          <a:p>
            <a:endParaRPr lang="en-US" dirty="0"/>
          </a:p>
          <a:p>
            <a:r>
              <a:rPr lang="en-US" dirty="0" smtClean="0"/>
              <a:t>Two Union students in class of 2009 worked with children and community volunteers in Hamilton Hill to design and renovate the playground at Jerry Burrell Park.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6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During the DC riots following the assassination of Rev. Martin Luther King, </a:t>
            </a:r>
            <a:r>
              <a:rPr lang="en-US" sz="2000" dirty="0" err="1" smtClean="0"/>
              <a:t>Jr</a:t>
            </a:r>
            <a:r>
              <a:rPr lang="en-US" sz="2000" dirty="0" smtClean="0"/>
              <a:t> in 1968, a GWU college senior, Peggy Cooper from Mobile Alabama, sees the smoke rising from buildings surrounding her campus, just a few blocks from the White House. </a:t>
            </a:r>
            <a:endParaRPr lang="en-US" sz="2000" dirty="0"/>
          </a:p>
        </p:txBody>
      </p:sp>
      <p:pic>
        <p:nvPicPr>
          <p:cNvPr id="8" name="Content Placeholder 7" descr="Screen Shot 2015-09-20 at 7.02.24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r="18506"/>
          <a:stretch>
            <a:fillRect/>
          </a:stretch>
        </p:blipFill>
        <p:spPr>
          <a:xfrm>
            <a:off x="-195832" y="2028586"/>
            <a:ext cx="4691632" cy="5257800"/>
          </a:xfrm>
        </p:spPr>
      </p:pic>
      <p:pic>
        <p:nvPicPr>
          <p:cNvPr id="7" name="Content Placeholder 6" descr="Screen Shot 2015-09-20 at 6.52.51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4121"/>
          <a:stretch>
            <a:fillRect/>
          </a:stretch>
        </p:blipFill>
        <p:spPr>
          <a:xfrm>
            <a:off x="4414825" y="2028586"/>
            <a:ext cx="4729175" cy="5299874"/>
          </a:xfrm>
        </p:spPr>
      </p:pic>
    </p:spTree>
    <p:extLst>
      <p:ext uri="{BB962C8B-B14F-4D97-AF65-F5344CB8AC3E}">
        <p14:creationId xmlns:p14="http://schemas.microsoft.com/office/powerpoint/2010/main" val="34629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Labor, Capital…and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(the available set of techniques, methods, processes for producing goods &amp; services)</a:t>
            </a:r>
          </a:p>
          <a:p>
            <a:r>
              <a:rPr lang="en-US" dirty="0" smtClean="0"/>
              <a:t>Entrepreneurship (people willing to bear risk—somewhat controversial to characterize this as a separate factor of production)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Peggy Cooper did (on a shoestring!) in summer 1968: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Started a small summer program “Workshop for Careers in the Arts” for 60 local high school students of all races (20 each in drama, dance, and drawing)</a:t>
            </a:r>
          </a:p>
          <a:p>
            <a:r>
              <a:rPr lang="en-US" dirty="0" smtClean="0"/>
              <a:t>Hired talented (and underemployed!) </a:t>
            </a:r>
            <a:r>
              <a:rPr lang="en-US" dirty="0" err="1" smtClean="0"/>
              <a:t>AfricanAmerican</a:t>
            </a:r>
            <a:r>
              <a:rPr lang="en-US" dirty="0" smtClean="0"/>
              <a:t> professionals in the arts to teach in it.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lead dance teacher was Mike Malone, a charismatic and brilliant choreographer/dance instructor.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Mike mentored a young college student who had lost her confidence.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55183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”[Mike Malone] told </a:t>
            </a:r>
            <a:r>
              <a:rPr lang="en-US" dirty="0"/>
              <a:t>me I was a dancer. I had stopped dancing altogether after a rejection from the North Carolina School of the Arts."</a:t>
            </a:r>
          </a:p>
          <a:p>
            <a:endParaRPr lang="en-US" dirty="0"/>
          </a:p>
          <a:p>
            <a:r>
              <a:rPr lang="en-US" dirty="0"/>
              <a:t>"He was responsible for me finding my path when I got lost,"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 Washington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Within six years of launching that summer arts program launched by a college senior on a shoestring: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38375"/>
            <a:ext cx="4038600" cy="3887788"/>
          </a:xfrm>
        </p:spPr>
        <p:txBody>
          <a:bodyPr/>
          <a:lstStyle/>
          <a:p>
            <a:r>
              <a:rPr lang="en-US" sz="2400" dirty="0" smtClean="0"/>
              <a:t>It had turned into a fulltime DC public high school for the arts, which is now the crown jewel of the system, with high artistic AND academic standards.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Screen Shot 2015-09-20 at 8.16.4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9" r="-267"/>
          <a:stretch/>
        </p:blipFill>
        <p:spPr>
          <a:xfrm>
            <a:off x="29332" y="4740433"/>
            <a:ext cx="8932936" cy="2117567"/>
          </a:xfrm>
        </p:spPr>
      </p:pic>
    </p:spTree>
    <p:extLst>
      <p:ext uri="{BB962C8B-B14F-4D97-AF65-F5344CB8AC3E}">
        <p14:creationId xmlns:p14="http://schemas.microsoft.com/office/powerpoint/2010/main" val="29035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Within six years of launching that summer arts program launched by a college senior on a shoestring: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38375"/>
            <a:ext cx="4038600" cy="3887788"/>
          </a:xfrm>
        </p:spPr>
        <p:txBody>
          <a:bodyPr/>
          <a:lstStyle/>
          <a:p>
            <a:r>
              <a:rPr lang="en-US" sz="2400" dirty="0" smtClean="0"/>
              <a:t>It had turned into a fulltime DC public high school for the arts, which is now the crown jewel of the system, with high artistic AND academic standards.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Screen Shot 2015-09-20 at 8.16.4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9" r="-267"/>
          <a:stretch/>
        </p:blipFill>
        <p:spPr>
          <a:xfrm>
            <a:off x="29332" y="4740433"/>
            <a:ext cx="8932936" cy="2117567"/>
          </a:xfrm>
        </p:spPr>
      </p:pic>
      <p:sp>
        <p:nvSpPr>
          <p:cNvPr id="4" name="TextBox 3"/>
          <p:cNvSpPr txBox="1"/>
          <p:nvPr/>
        </p:nvSpPr>
        <p:spPr>
          <a:xfrm>
            <a:off x="4942082" y="2238375"/>
            <a:ext cx="374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remember the young assistant  dance instructor Mike Malone mentored?  She went on to become the first fulltime dance instructor at the new Duke Ellington High School of the Arts.</a:t>
            </a:r>
          </a:p>
          <a:p>
            <a:endParaRPr lang="en-US" dirty="0"/>
          </a:p>
          <a:p>
            <a:r>
              <a:rPr lang="en-US" dirty="0" smtClean="0"/>
              <a:t>But that’s </a:t>
            </a:r>
            <a:r>
              <a:rPr lang="en-US" dirty="0" smtClean="0">
                <a:hlinkClick r:id="rId3"/>
              </a:rPr>
              <a:t>not all</a:t>
            </a:r>
            <a:r>
              <a:rPr lang="en-US" dirty="0"/>
              <a:t> </a:t>
            </a:r>
            <a:r>
              <a:rPr lang="en-US" dirty="0" smtClean="0"/>
              <a:t>there is to say about her!</a:t>
            </a:r>
          </a:p>
        </p:txBody>
      </p:sp>
    </p:spTree>
    <p:extLst>
      <p:ext uri="{BB962C8B-B14F-4D97-AF65-F5344CB8AC3E}">
        <p14:creationId xmlns:p14="http://schemas.microsoft.com/office/powerpoint/2010/main" val="11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status quo is unacceptable and likely to get worse without intervention.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43351" cy="452596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Get involved/learn more!</a:t>
            </a:r>
            <a:endParaRPr lang="en-US" dirty="0"/>
          </a:p>
          <a:p>
            <a:r>
              <a:rPr lang="en-US" dirty="0" smtClean="0"/>
              <a:t>Raise tough questions to elected officials</a:t>
            </a:r>
          </a:p>
          <a:p>
            <a:r>
              <a:rPr lang="en-US" dirty="0" smtClean="0"/>
              <a:t>Get involved in political campaigns/advocacy?  Community empowerment. </a:t>
            </a:r>
          </a:p>
          <a:p>
            <a:r>
              <a:rPr lang="en-US" dirty="0" smtClean="0"/>
              <a:t>Paul Schaefer’s example—use the tremendous media tools available to you today.</a:t>
            </a:r>
          </a:p>
        </p:txBody>
      </p:sp>
      <p:pic>
        <p:nvPicPr>
          <p:cNvPr id="5" name="Content Placeholder 4" descr="Screen Shot 2015-09-21 at 5.23.53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2" r="23682"/>
          <a:stretch>
            <a:fillRect/>
          </a:stretch>
        </p:blipFill>
        <p:spPr>
          <a:xfrm>
            <a:off x="4244318" y="1600200"/>
            <a:ext cx="4442482" cy="4978584"/>
          </a:xfrm>
        </p:spPr>
      </p:pic>
    </p:spTree>
    <p:extLst>
      <p:ext uri="{BB962C8B-B14F-4D97-AF65-F5344CB8AC3E}">
        <p14:creationId xmlns:p14="http://schemas.microsoft.com/office/powerpoint/2010/main" val="19119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Labor, Capital…and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Technology (the available set of techniques, methods, processes for producing goods &amp; services)</a:t>
            </a:r>
          </a:p>
          <a:p>
            <a:r>
              <a:rPr lang="en-US" dirty="0" smtClean="0"/>
              <a:t>Entrepreneurship (people willing to bear risk—somewhat controversial to characterize this as a separate factor of production)</a:t>
            </a:r>
          </a:p>
          <a:p>
            <a:r>
              <a:rPr lang="en-US" dirty="0" smtClean="0"/>
              <a:t>Human capital (idea that investments in education, training, habit development, experience, etc. can increase productivity, i.e., the value of what people can produce with their labor.)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 of legitimacy of ownership increasingly arise in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Is property theft?  Who really owns land, labor, capital?  Slavery abolished (thank goodness!) but other messy questions about legitimacy of other kinds of property rights remain to this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StephenVanRensselaerIIIPortrait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5649"/>
          <a:stretch>
            <a:fillRect/>
          </a:stretch>
        </p:blipFill>
        <p:spPr>
          <a:xfrm>
            <a:off x="2818333" y="-369725"/>
            <a:ext cx="6429827" cy="736235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115178" cy="4691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Dutch Feudal throwback</a:t>
            </a:r>
            <a:br>
              <a:rPr lang="en-US" dirty="0" smtClean="0"/>
            </a:br>
            <a:r>
              <a:rPr lang="en-US" dirty="0" smtClean="0"/>
              <a:t>in 19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br>
              <a:rPr lang="en-US" dirty="0" smtClean="0"/>
            </a:br>
            <a:r>
              <a:rPr lang="en-US" dirty="0" smtClean="0"/>
              <a:t>Upstate New York?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 descr="StephenVanRensselaerIIIPortrait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5649"/>
          <a:stretch>
            <a:fillRect/>
          </a:stretch>
        </p:blipFill>
        <p:spPr>
          <a:xfrm>
            <a:off x="2818333" y="-369725"/>
            <a:ext cx="6429827" cy="736235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115178" cy="4691063"/>
          </a:xfr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20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Dutch Feudal throwback</a:t>
            </a:r>
            <a:br>
              <a:rPr lang="en-US" dirty="0" smtClean="0"/>
            </a:br>
            <a:r>
              <a:rPr lang="en-US" dirty="0" smtClean="0"/>
              <a:t>in 19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br>
              <a:rPr lang="en-US" dirty="0" smtClean="0"/>
            </a:br>
            <a:r>
              <a:rPr lang="en-US" dirty="0" smtClean="0"/>
              <a:t>Upstate New York?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 descr="StephenVanRensselaerIIIPortrait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5649"/>
          <a:stretch>
            <a:fillRect/>
          </a:stretch>
        </p:blipFill>
        <p:spPr>
          <a:xfrm>
            <a:off x="2818333" y="-369725"/>
            <a:ext cx="6429827" cy="736235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41160" y="1435100"/>
            <a:ext cx="2577173" cy="46910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Philip Van Rensselaer III</a:t>
            </a:r>
          </a:p>
          <a:p>
            <a:endParaRPr lang="en-US" sz="2400" dirty="0"/>
          </a:p>
          <a:p>
            <a:r>
              <a:rPr lang="en-US" sz="2400" dirty="0" smtClean="0"/>
              <a:t>“the last </a:t>
            </a:r>
            <a:r>
              <a:rPr lang="en-US" sz="2400" dirty="0" err="1" smtClean="0"/>
              <a:t>patroon</a:t>
            </a:r>
            <a:r>
              <a:rPr lang="en-US" sz="24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35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New York Times gilded graphic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creen Shot 2015-09-17 at 6.59.1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r="8916"/>
          <a:stretch>
            <a:fillRect/>
          </a:stretch>
        </p:blipFill>
        <p:spPr>
          <a:xfrm>
            <a:off x="3607205" y="273050"/>
            <a:ext cx="5299654" cy="585311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prstGeom prst="rightArrow">
            <a:avLst/>
          </a:prstGeom>
        </p:spPr>
        <p:txBody>
          <a:bodyPr>
            <a:normAutofit fontScale="3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600" dirty="0" smtClean="0"/>
              <a:t>Source:  </a:t>
            </a:r>
            <a:r>
              <a:rPr lang="en-US" sz="3600" i="1" dirty="0" smtClean="0"/>
              <a:t>Inequality, a contemporary approach to race, class, and gender,</a:t>
            </a:r>
            <a:endParaRPr lang="en-US" sz="3600" i="1" dirty="0"/>
          </a:p>
          <a:p>
            <a:r>
              <a:rPr lang="en-US" sz="3600" dirty="0" smtClean="0"/>
              <a:t>Lisa </a:t>
            </a:r>
            <a:r>
              <a:rPr lang="en-US" sz="3600" dirty="0" err="1" smtClean="0"/>
              <a:t>Keister</a:t>
            </a:r>
            <a:r>
              <a:rPr lang="en-US" sz="3600" dirty="0" smtClean="0"/>
              <a:t> and Darby Southgate, Cambridge University Press,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69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9850</TotalTime>
  <Words>786</Words>
  <Application>Microsoft Office PowerPoint</Application>
  <PresentationFormat>On-screen Show (4:3)</PresentationFormat>
  <Paragraphs>84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Land, Labor, Capital…and </vt:lpstr>
      <vt:lpstr>Land, Labor, Capital…and </vt:lpstr>
      <vt:lpstr>Land, Labor, Capital…and </vt:lpstr>
      <vt:lpstr>Question of legitimacy of ownership increasingly arise in 19th century</vt:lpstr>
      <vt:lpstr>PowerPoint Presentation</vt:lpstr>
      <vt:lpstr>Dutch Feudal throwback in 19th Century  Upstate New York?  </vt:lpstr>
      <vt:lpstr>Dutch Feudal throwback in 19th Century  Upstate New York?  </vt:lpstr>
      <vt:lpstr>PowerPoint Presentation</vt:lpstr>
      <vt:lpstr>PowerPoint Presentation</vt:lpstr>
      <vt:lpstr>Down Rent War, around 1845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During the DC riots following the assassination of Rev. Martin Luther King, Jr in 1968, a GWU college senior, Peggy Cooper from Mobile Alabama, sees the smoke rising from buildings surrounding her campus, just a few blocks from the White House. </vt:lpstr>
      <vt:lpstr>What Peggy Cooper did (on a shoestring!) in summer 1968:</vt:lpstr>
      <vt:lpstr>PowerPoint Presentation</vt:lpstr>
      <vt:lpstr>Within six years of launching that summer arts program launched by a college senior on a shoestring:</vt:lpstr>
      <vt:lpstr>Within six years of launching that summer arts program launched by a college senior on a shoestring:</vt:lpstr>
      <vt:lpstr>The status quo is unacceptable and likely to get worse without intervention.</vt:lpstr>
    </vt:vector>
  </TitlesOfParts>
  <Company>Union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O'Keeffe</dc:creator>
  <cp:lastModifiedBy>Eshragh</cp:lastModifiedBy>
  <cp:revision>102</cp:revision>
  <dcterms:created xsi:type="dcterms:W3CDTF">2015-09-14T21:46:50Z</dcterms:created>
  <dcterms:modified xsi:type="dcterms:W3CDTF">2015-09-23T00:05:45Z</dcterms:modified>
</cp:coreProperties>
</file>