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69" r:id="rId2"/>
    <p:sldId id="319" r:id="rId3"/>
    <p:sldId id="270" r:id="rId4"/>
    <p:sldId id="271" r:id="rId5"/>
    <p:sldId id="273" r:id="rId6"/>
    <p:sldId id="272" r:id="rId7"/>
    <p:sldId id="274" r:id="rId8"/>
    <p:sldId id="275" r:id="rId9"/>
    <p:sldId id="276" r:id="rId10"/>
    <p:sldId id="277" r:id="rId11"/>
    <p:sldId id="278" r:id="rId12"/>
    <p:sldId id="281" r:id="rId13"/>
    <p:sldId id="279" r:id="rId14"/>
    <p:sldId id="280" r:id="rId15"/>
    <p:sldId id="310" r:id="rId16"/>
    <p:sldId id="318" r:id="rId17"/>
    <p:sldId id="286" r:id="rId18"/>
    <p:sldId id="300" r:id="rId19"/>
    <p:sldId id="312" r:id="rId20"/>
    <p:sldId id="285" r:id="rId21"/>
    <p:sldId id="313" r:id="rId22"/>
    <p:sldId id="287" r:id="rId23"/>
    <p:sldId id="288" r:id="rId24"/>
    <p:sldId id="315" r:id="rId25"/>
    <p:sldId id="320" r:id="rId26"/>
    <p:sldId id="321" r:id="rId27"/>
    <p:sldId id="299" r:id="rId28"/>
    <p:sldId id="314" r:id="rId29"/>
    <p:sldId id="284" r:id="rId30"/>
    <p:sldId id="292" r:id="rId31"/>
    <p:sldId id="283" r:id="rId32"/>
    <p:sldId id="282" r:id="rId33"/>
    <p:sldId id="291" r:id="rId34"/>
    <p:sldId id="290" r:id="rId35"/>
    <p:sldId id="257" r:id="rId36"/>
    <p:sldId id="316" r:id="rId37"/>
    <p:sldId id="293" r:id="rId38"/>
    <p:sldId id="294" r:id="rId39"/>
    <p:sldId id="295" r:id="rId40"/>
    <p:sldId id="317" r:id="rId41"/>
    <p:sldId id="322" r:id="rId42"/>
    <p:sldId id="324" r:id="rId43"/>
    <p:sldId id="32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1303" y="-7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6F8F7-3CBE-0C46-8A73-C3576CB0D852}" type="datetimeFigureOut">
              <a:rPr lang="en-US" smtClean="0"/>
              <a:t>9/22/2015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4755C-0FBB-E042-A776-2BE3F062B136}" type="slidenum">
              <a:rPr lang="en-US" smtClean="0"/>
              <a:t>‹#›</a:t>
            </a:fld>
            <a:endParaRPr lang="en-US"/>
          </a:p>
        </p:txBody>
      </p:sp>
    </p:spTree>
    <p:extLst>
      <p:ext uri="{BB962C8B-B14F-4D97-AF65-F5344CB8AC3E}">
        <p14:creationId xmlns:p14="http://schemas.microsoft.com/office/powerpoint/2010/main" val="2282889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755C-0FBB-E042-A776-2BE3F062B136}" type="slidenum">
              <a:rPr lang="en-US" smtClean="0"/>
              <a:t>2</a:t>
            </a:fld>
            <a:endParaRPr lang="en-US"/>
          </a:p>
        </p:txBody>
      </p:sp>
    </p:spTree>
    <p:extLst>
      <p:ext uri="{BB962C8B-B14F-4D97-AF65-F5344CB8AC3E}">
        <p14:creationId xmlns:p14="http://schemas.microsoft.com/office/powerpoint/2010/main" val="172431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Mankiw’s</a:t>
            </a:r>
            <a:r>
              <a:rPr lang="en-US" dirty="0" smtClean="0"/>
              <a:t> book is very standard—probably most widely used introductory textbook.  </a:t>
            </a:r>
            <a:r>
              <a:rPr lang="en-US" dirty="0" err="1" smtClean="0"/>
              <a:t>Mankiw</a:t>
            </a:r>
            <a:r>
              <a:rPr lang="en-US" dirty="0" smtClean="0"/>
              <a:t> was Chair</a:t>
            </a:r>
            <a:r>
              <a:rPr lang="en-US" baseline="0" dirty="0" smtClean="0"/>
              <a:t> of the President’s Council of Economic Advisors under GW Bush.</a:t>
            </a:r>
            <a:endParaRPr lang="en-US" dirty="0"/>
          </a:p>
        </p:txBody>
      </p:sp>
      <p:sp>
        <p:nvSpPr>
          <p:cNvPr id="4" name="Slide Number Placeholder 3"/>
          <p:cNvSpPr>
            <a:spLocks noGrp="1"/>
          </p:cNvSpPr>
          <p:nvPr>
            <p:ph type="sldNum" sz="quarter" idx="10"/>
          </p:nvPr>
        </p:nvSpPr>
        <p:spPr/>
        <p:txBody>
          <a:bodyPr/>
          <a:lstStyle/>
          <a:p>
            <a:fld id="{7DF4755C-0FBB-E042-A776-2BE3F062B136}" type="slidenum">
              <a:rPr lang="en-US" smtClean="0"/>
              <a:t>9</a:t>
            </a:fld>
            <a:endParaRPr lang="en-US"/>
          </a:p>
        </p:txBody>
      </p:sp>
    </p:spTree>
    <p:extLst>
      <p:ext uri="{BB962C8B-B14F-4D97-AF65-F5344CB8AC3E}">
        <p14:creationId xmlns:p14="http://schemas.microsoft.com/office/powerpoint/2010/main" val="292460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my last year in DC public schools (1969-70), six of my seven academic classes were all white; my seventh class had a single African American student.  (However, students in the building were 2/3 African American.  School officials rarely placed them in the honors classes.) Ironically, the best teacher I had at that school, someone who likely changed my life in a very positive way, was my chemistry teacher, an African American!</a:t>
            </a:r>
          </a:p>
          <a:p>
            <a:endParaRPr lang="en-US" dirty="0"/>
          </a:p>
        </p:txBody>
      </p:sp>
      <p:sp>
        <p:nvSpPr>
          <p:cNvPr id="4" name="Slide Number Placeholder 3"/>
          <p:cNvSpPr>
            <a:spLocks noGrp="1"/>
          </p:cNvSpPr>
          <p:nvPr>
            <p:ph type="sldNum" sz="quarter" idx="10"/>
          </p:nvPr>
        </p:nvSpPr>
        <p:spPr/>
        <p:txBody>
          <a:bodyPr/>
          <a:lstStyle/>
          <a:p>
            <a:fld id="{7DF4755C-0FBB-E042-A776-2BE3F062B136}" type="slidenum">
              <a:rPr lang="en-US" smtClean="0"/>
              <a:t>21</a:t>
            </a:fld>
            <a:endParaRPr lang="en-US"/>
          </a:p>
        </p:txBody>
      </p:sp>
    </p:spTree>
    <p:extLst>
      <p:ext uri="{BB962C8B-B14F-4D97-AF65-F5344CB8AC3E}">
        <p14:creationId xmlns:p14="http://schemas.microsoft.com/office/powerpoint/2010/main" val="293014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have visited each of </a:t>
            </a:r>
            <a:r>
              <a:rPr lang="en-US" smtClean="0"/>
              <a:t>these neighborhoods?</a:t>
            </a:r>
            <a:endParaRPr lang="en-US"/>
          </a:p>
        </p:txBody>
      </p:sp>
      <p:sp>
        <p:nvSpPr>
          <p:cNvPr id="4" name="Slide Number Placeholder 3"/>
          <p:cNvSpPr>
            <a:spLocks noGrp="1"/>
          </p:cNvSpPr>
          <p:nvPr>
            <p:ph type="sldNum" sz="quarter" idx="10"/>
          </p:nvPr>
        </p:nvSpPr>
        <p:spPr/>
        <p:txBody>
          <a:bodyPr/>
          <a:lstStyle/>
          <a:p>
            <a:fld id="{7DF4755C-0FBB-E042-A776-2BE3F062B136}" type="slidenum">
              <a:rPr lang="en-US" smtClean="0"/>
              <a:t>27</a:t>
            </a:fld>
            <a:endParaRPr lang="en-US"/>
          </a:p>
        </p:txBody>
      </p:sp>
    </p:spTree>
    <p:extLst>
      <p:ext uri="{BB962C8B-B14F-4D97-AF65-F5344CB8AC3E}">
        <p14:creationId xmlns:p14="http://schemas.microsoft.com/office/powerpoint/2010/main" val="116227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have visited each of </a:t>
            </a:r>
            <a:r>
              <a:rPr lang="en-US" smtClean="0"/>
              <a:t>these neighborhoods?</a:t>
            </a:r>
            <a:endParaRPr lang="en-US"/>
          </a:p>
        </p:txBody>
      </p:sp>
      <p:sp>
        <p:nvSpPr>
          <p:cNvPr id="4" name="Slide Number Placeholder 3"/>
          <p:cNvSpPr>
            <a:spLocks noGrp="1"/>
          </p:cNvSpPr>
          <p:nvPr>
            <p:ph type="sldNum" sz="quarter" idx="10"/>
          </p:nvPr>
        </p:nvSpPr>
        <p:spPr/>
        <p:txBody>
          <a:bodyPr/>
          <a:lstStyle/>
          <a:p>
            <a:fld id="{7DF4755C-0FBB-E042-A776-2BE3F062B136}" type="slidenum">
              <a:rPr lang="en-US" smtClean="0"/>
              <a:t>28</a:t>
            </a:fld>
            <a:endParaRPr lang="en-US"/>
          </a:p>
        </p:txBody>
      </p:sp>
    </p:spTree>
    <p:extLst>
      <p:ext uri="{BB962C8B-B14F-4D97-AF65-F5344CB8AC3E}">
        <p14:creationId xmlns:p14="http://schemas.microsoft.com/office/powerpoint/2010/main" val="116227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maps.edbuild.org</a:t>
            </a:r>
            <a:r>
              <a:rPr lang="en-US" dirty="0" smtClean="0"/>
              <a:t>/</a:t>
            </a:r>
            <a:r>
              <a:rPr lang="en-US" dirty="0" err="1" smtClean="0"/>
              <a:t>DividingLines.html</a:t>
            </a:r>
            <a:r>
              <a:rPr lang="en-US" dirty="0" smtClean="0"/>
              <a:t>#</a:t>
            </a:r>
            <a:endParaRPr lang="en-US" dirty="0"/>
          </a:p>
        </p:txBody>
      </p:sp>
      <p:sp>
        <p:nvSpPr>
          <p:cNvPr id="4" name="Slide Number Placeholder 3"/>
          <p:cNvSpPr>
            <a:spLocks noGrp="1"/>
          </p:cNvSpPr>
          <p:nvPr>
            <p:ph type="sldNum" sz="quarter" idx="10"/>
          </p:nvPr>
        </p:nvSpPr>
        <p:spPr/>
        <p:txBody>
          <a:bodyPr/>
          <a:lstStyle/>
          <a:p>
            <a:fld id="{7DF4755C-0FBB-E042-A776-2BE3F062B136}" type="slidenum">
              <a:rPr lang="en-US" smtClean="0"/>
              <a:t>30</a:t>
            </a:fld>
            <a:endParaRPr lang="en-US"/>
          </a:p>
        </p:txBody>
      </p:sp>
    </p:spTree>
    <p:extLst>
      <p:ext uri="{BB962C8B-B14F-4D97-AF65-F5344CB8AC3E}">
        <p14:creationId xmlns:p14="http://schemas.microsoft.com/office/powerpoint/2010/main" val="417628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Center for Law, Order, &amp; Justice report (2012)  </a:t>
            </a:r>
            <a:endParaRPr lang="en-US" dirty="0"/>
          </a:p>
        </p:txBody>
      </p:sp>
      <p:sp>
        <p:nvSpPr>
          <p:cNvPr id="4" name="Slide Number Placeholder 3"/>
          <p:cNvSpPr>
            <a:spLocks noGrp="1"/>
          </p:cNvSpPr>
          <p:nvPr>
            <p:ph type="sldNum" sz="quarter" idx="10"/>
          </p:nvPr>
        </p:nvSpPr>
        <p:spPr/>
        <p:txBody>
          <a:bodyPr/>
          <a:lstStyle/>
          <a:p>
            <a:fld id="{7DF4755C-0FBB-E042-A776-2BE3F062B136}" type="slidenum">
              <a:rPr lang="en-US" smtClean="0"/>
              <a:t>37</a:t>
            </a:fld>
            <a:endParaRPr lang="en-US"/>
          </a:p>
        </p:txBody>
      </p:sp>
    </p:spTree>
    <p:extLst>
      <p:ext uri="{BB962C8B-B14F-4D97-AF65-F5344CB8AC3E}">
        <p14:creationId xmlns:p14="http://schemas.microsoft.com/office/powerpoint/2010/main" val="2131163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Center for Law, Order, &amp; </a:t>
            </a:r>
            <a:r>
              <a:rPr lang="en-US" smtClean="0"/>
              <a:t>Justice report (2012)  </a:t>
            </a:r>
            <a:endParaRPr lang="en-US"/>
          </a:p>
        </p:txBody>
      </p:sp>
      <p:sp>
        <p:nvSpPr>
          <p:cNvPr id="4" name="Slide Number Placeholder 3"/>
          <p:cNvSpPr>
            <a:spLocks noGrp="1"/>
          </p:cNvSpPr>
          <p:nvPr>
            <p:ph type="sldNum" sz="quarter" idx="10"/>
          </p:nvPr>
        </p:nvSpPr>
        <p:spPr/>
        <p:txBody>
          <a:bodyPr/>
          <a:lstStyle/>
          <a:p>
            <a:fld id="{7DF4755C-0FBB-E042-A776-2BE3F062B136}" type="slidenum">
              <a:rPr lang="en-US" smtClean="0"/>
              <a:t>38</a:t>
            </a:fld>
            <a:endParaRPr lang="en-US"/>
          </a:p>
        </p:txBody>
      </p:sp>
    </p:spTree>
    <p:extLst>
      <p:ext uri="{BB962C8B-B14F-4D97-AF65-F5344CB8AC3E}">
        <p14:creationId xmlns:p14="http://schemas.microsoft.com/office/powerpoint/2010/main" val="213116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Center for Law, Order, &amp; Justice report (2012)  </a:t>
            </a:r>
            <a:endParaRPr lang="en-US" dirty="0"/>
          </a:p>
        </p:txBody>
      </p:sp>
      <p:sp>
        <p:nvSpPr>
          <p:cNvPr id="4" name="Slide Number Placeholder 3"/>
          <p:cNvSpPr>
            <a:spLocks noGrp="1"/>
          </p:cNvSpPr>
          <p:nvPr>
            <p:ph type="sldNum" sz="quarter" idx="10"/>
          </p:nvPr>
        </p:nvSpPr>
        <p:spPr/>
        <p:txBody>
          <a:bodyPr/>
          <a:lstStyle/>
          <a:p>
            <a:fld id="{7DF4755C-0FBB-E042-A776-2BE3F062B136}" type="slidenum">
              <a:rPr lang="en-US" smtClean="0"/>
              <a:t>39</a:t>
            </a:fld>
            <a:endParaRPr lang="en-US"/>
          </a:p>
        </p:txBody>
      </p:sp>
    </p:spTree>
    <p:extLst>
      <p:ext uri="{BB962C8B-B14F-4D97-AF65-F5344CB8AC3E}">
        <p14:creationId xmlns:p14="http://schemas.microsoft.com/office/powerpoint/2010/main" val="213116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886D44-E734-1847-AB98-E83939F1082D}"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1313362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886D44-E734-1847-AB98-E83939F1082D}"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1861359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886D44-E734-1847-AB98-E83939F1082D}"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2789383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886D44-E734-1847-AB98-E83939F1082D}"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72735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886D44-E734-1847-AB98-E83939F1082D}"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300360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886D44-E734-1847-AB98-E83939F1082D}"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2375519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886D44-E734-1847-AB98-E83939F1082D}" type="datetimeFigureOut">
              <a:rPr lang="en-US" smtClean="0"/>
              <a:t>9/22/2015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32708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886D44-E734-1847-AB98-E83939F1082D}" type="datetimeFigureOut">
              <a:rPr lang="en-US" smtClean="0"/>
              <a:t>9/22/2015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79490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86D44-E734-1847-AB98-E83939F1082D}" type="datetimeFigureOut">
              <a:rPr lang="en-US" smtClean="0"/>
              <a:t>9/22/2015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211675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886D44-E734-1847-AB98-E83939F1082D}"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218056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886D44-E734-1847-AB98-E83939F1082D}"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3073B-8AA8-E94D-BFA8-D8F974407501}" type="slidenum">
              <a:rPr lang="en-US" smtClean="0"/>
              <a:t>‹#›</a:t>
            </a:fld>
            <a:endParaRPr lang="en-US"/>
          </a:p>
        </p:txBody>
      </p:sp>
    </p:spTree>
    <p:extLst>
      <p:ext uri="{BB962C8B-B14F-4D97-AF65-F5344CB8AC3E}">
        <p14:creationId xmlns:p14="http://schemas.microsoft.com/office/powerpoint/2010/main" val="233958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86D44-E734-1847-AB98-E83939F1082D}" type="datetimeFigureOut">
              <a:rPr lang="en-US" smtClean="0"/>
              <a:t>9/22/2015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3073B-8AA8-E94D-BFA8-D8F974407501}" type="slidenum">
              <a:rPr lang="en-US" smtClean="0"/>
              <a:t>‹#›</a:t>
            </a:fld>
            <a:endParaRPr lang="en-US"/>
          </a:p>
        </p:txBody>
      </p:sp>
    </p:spTree>
    <p:extLst>
      <p:ext uri="{BB962C8B-B14F-4D97-AF65-F5344CB8AC3E}">
        <p14:creationId xmlns:p14="http://schemas.microsoft.com/office/powerpoint/2010/main" val="135456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lib.usm.edu/legacy/spcol/exhibitions/anti-comm/activism_political-5.html"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maps.edbuild.org/DividingLines.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yourniskayuna.com/blog/2015/07/22/niskayuna-rotary-schenectady-school/"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cflj.org/new-jim-crow/new-jim-crow-study-group/"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www.communityfathersinc.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tony-atkinson.co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Schenectady as </a:t>
            </a:r>
            <a:br>
              <a:rPr lang="en-US" dirty="0" smtClean="0"/>
            </a:br>
            <a:r>
              <a:rPr lang="en-US" dirty="0" smtClean="0"/>
              <a:t>Inequality Action Laboratory?</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09816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Textbook used in Union’s Eco 101?</a:t>
            </a:r>
            <a:endParaRPr lang="en-US" dirty="0"/>
          </a:p>
        </p:txBody>
      </p:sp>
      <p:sp>
        <p:nvSpPr>
          <p:cNvPr id="3" name="Content Placeholder 2"/>
          <p:cNvSpPr>
            <a:spLocks noGrp="1"/>
          </p:cNvSpPr>
          <p:nvPr>
            <p:ph idx="1"/>
          </p:nvPr>
        </p:nvSpPr>
        <p:spPr/>
        <p:txBody>
          <a:bodyPr>
            <a:normAutofit/>
          </a:bodyPr>
          <a:lstStyle/>
          <a:p>
            <a:r>
              <a:rPr lang="en-US" dirty="0" smtClean="0"/>
              <a:t>Greg </a:t>
            </a:r>
            <a:r>
              <a:rPr lang="en-US" dirty="0" err="1" smtClean="0"/>
              <a:t>Mankiw</a:t>
            </a:r>
            <a:r>
              <a:rPr lang="en-US" i="1" dirty="0" smtClean="0"/>
              <a:t>, Essentials of Economics</a:t>
            </a:r>
          </a:p>
          <a:p>
            <a:endParaRPr lang="en-US" i="1" dirty="0"/>
          </a:p>
          <a:p>
            <a:r>
              <a:rPr lang="en-US" dirty="0" err="1" smtClean="0"/>
              <a:t>Mankiw’s</a:t>
            </a:r>
            <a:r>
              <a:rPr lang="en-US" dirty="0" smtClean="0"/>
              <a:t> criterion for inclusion in </a:t>
            </a:r>
            <a:r>
              <a:rPr lang="en-US" i="1" dirty="0" smtClean="0"/>
              <a:t>Essentials</a:t>
            </a:r>
            <a:r>
              <a:rPr lang="en-US" dirty="0" smtClean="0"/>
              <a:t>: “to emphasize the material that students should and do find interesting about the study of the economy.”</a:t>
            </a:r>
            <a:endParaRPr lang="en-US" dirty="0"/>
          </a:p>
        </p:txBody>
      </p:sp>
    </p:spTree>
    <p:extLst>
      <p:ext uri="{BB962C8B-B14F-4D97-AF65-F5344CB8AC3E}">
        <p14:creationId xmlns:p14="http://schemas.microsoft.com/office/powerpoint/2010/main" val="21729807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Textbook used in Union’s Eco 101?</a:t>
            </a:r>
            <a:endParaRPr lang="en-US" dirty="0"/>
          </a:p>
        </p:txBody>
      </p:sp>
      <p:sp>
        <p:nvSpPr>
          <p:cNvPr id="3" name="Content Placeholder 2"/>
          <p:cNvSpPr>
            <a:spLocks noGrp="1"/>
          </p:cNvSpPr>
          <p:nvPr>
            <p:ph idx="1"/>
          </p:nvPr>
        </p:nvSpPr>
        <p:spPr/>
        <p:txBody>
          <a:bodyPr>
            <a:normAutofit/>
          </a:bodyPr>
          <a:lstStyle/>
          <a:p>
            <a:r>
              <a:rPr lang="en-US" dirty="0" smtClean="0"/>
              <a:t>Greg </a:t>
            </a:r>
            <a:r>
              <a:rPr lang="en-US" dirty="0" err="1" smtClean="0"/>
              <a:t>Mankiw</a:t>
            </a:r>
            <a:r>
              <a:rPr lang="en-US" i="1" dirty="0" smtClean="0"/>
              <a:t>, Essentials of Economics</a:t>
            </a:r>
            <a:endParaRPr lang="en-US" i="1" dirty="0"/>
          </a:p>
          <a:p>
            <a:r>
              <a:rPr lang="en-US" dirty="0" err="1" smtClean="0"/>
              <a:t>Mankiw’s</a:t>
            </a:r>
            <a:r>
              <a:rPr lang="en-US" dirty="0" smtClean="0"/>
              <a:t> stated criterion for inclusion in </a:t>
            </a:r>
            <a:r>
              <a:rPr lang="en-US" i="1" dirty="0" smtClean="0"/>
              <a:t>Essentials</a:t>
            </a:r>
            <a:r>
              <a:rPr lang="en-US" dirty="0" smtClean="0"/>
              <a:t>: “to emphasize the material that students should and do find interesting about the study of the economy.”</a:t>
            </a:r>
          </a:p>
          <a:p>
            <a:pPr marL="0" indent="0">
              <a:buNone/>
            </a:pPr>
            <a:endParaRPr lang="en-US" dirty="0" smtClean="0"/>
          </a:p>
          <a:p>
            <a:r>
              <a:rPr lang="en-US" dirty="0" smtClean="0"/>
              <a:t>The chapter on “Income </a:t>
            </a:r>
            <a:r>
              <a:rPr lang="en-US" dirty="0"/>
              <a:t>I</a:t>
            </a:r>
            <a:r>
              <a:rPr lang="en-US" dirty="0" smtClean="0"/>
              <a:t>nequality and Poverty” did not make the cut!</a:t>
            </a:r>
            <a:endParaRPr lang="en-US" dirty="0"/>
          </a:p>
        </p:txBody>
      </p:sp>
    </p:spTree>
    <p:extLst>
      <p:ext uri="{BB962C8B-B14F-4D97-AF65-F5344CB8AC3E}">
        <p14:creationId xmlns:p14="http://schemas.microsoft.com/office/powerpoint/2010/main" val="2114083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Sometimes, economists do worse than just neglecting inequality, they argue for actively exploiting it</a:t>
            </a:r>
            <a:r>
              <a:rPr lang="en-US" dirty="0"/>
              <a:t>!</a:t>
            </a:r>
            <a:endParaRPr lang="en-US" dirty="0" smtClean="0"/>
          </a:p>
          <a:p>
            <a:endParaRPr lang="en-US" dirty="0"/>
          </a:p>
          <a:p>
            <a:endParaRPr lang="en-US" dirty="0"/>
          </a:p>
        </p:txBody>
      </p:sp>
    </p:spTree>
    <p:extLst>
      <p:ext uri="{BB962C8B-B14F-4D97-AF65-F5344CB8AC3E}">
        <p14:creationId xmlns:p14="http://schemas.microsoft.com/office/powerpoint/2010/main" val="2656175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96784"/>
          </a:xfrm>
        </p:spPr>
        <p:txBody>
          <a:bodyPr>
            <a:normAutofit/>
          </a:bodyPr>
          <a:lstStyle/>
          <a:p>
            <a:r>
              <a:rPr lang="en-US" sz="2400" dirty="0" smtClean="0"/>
              <a:t>Memo circulated in 1991 by Larry Summers</a:t>
            </a:r>
            <a:br>
              <a:rPr lang="en-US" sz="2400" dirty="0" smtClean="0"/>
            </a:br>
            <a:r>
              <a:rPr lang="en-US" sz="2400" dirty="0" smtClean="0"/>
              <a:t>(then chief economist at World Bank,</a:t>
            </a:r>
            <a:br>
              <a:rPr lang="en-US" sz="2400" dirty="0" smtClean="0"/>
            </a:br>
            <a:r>
              <a:rPr lang="en-US" sz="2400" dirty="0" smtClean="0"/>
              <a:t>later US Treasury Secretary under Bill Clinton,</a:t>
            </a:r>
            <a:br>
              <a:rPr lang="en-US" sz="2400" dirty="0" smtClean="0"/>
            </a:br>
            <a:r>
              <a:rPr lang="en-US" sz="2400" dirty="0" smtClean="0"/>
              <a:t>then President of Harvard…)</a:t>
            </a:r>
            <a:br>
              <a:rPr lang="en-US" sz="2400" dirty="0" smtClean="0"/>
            </a:br>
            <a:endParaRPr lang="en-US" sz="2400" dirty="0"/>
          </a:p>
        </p:txBody>
      </p:sp>
      <p:sp>
        <p:nvSpPr>
          <p:cNvPr id="3" name="Content Placeholder 2"/>
          <p:cNvSpPr>
            <a:spLocks noGrp="1"/>
          </p:cNvSpPr>
          <p:nvPr>
            <p:ph idx="1"/>
          </p:nvPr>
        </p:nvSpPr>
        <p:spPr>
          <a:xfrm>
            <a:off x="457200" y="2570316"/>
            <a:ext cx="8229600" cy="3555847"/>
          </a:xfrm>
        </p:spPr>
        <p:txBody>
          <a:bodyPr>
            <a:normAutofit fontScale="77500" lnSpcReduction="20000"/>
          </a:bodyPr>
          <a:lstStyle/>
          <a:p>
            <a:pPr marL="0" indent="0">
              <a:buNone/>
            </a:pPr>
            <a:r>
              <a:rPr lang="en-US" dirty="0" smtClean="0"/>
              <a:t>“The measure of the costs of health-impairing pollution depend on the foregone earnings from increased morbidity and mortality.  From this point of view a given amount of health-impairing pollution should be done in the country with the lowest cost, which will be the country with the lowest wages.  I think the economic logic behind dumping a load of toxic waste in the lowest-wage country is impeccable and we should face up to that.”</a:t>
            </a:r>
          </a:p>
          <a:p>
            <a:pPr marL="0" indent="0">
              <a:buNone/>
            </a:pPr>
            <a:endParaRPr lang="en-US" dirty="0" smtClean="0"/>
          </a:p>
          <a:p>
            <a:pPr marL="0" indent="0">
              <a:buNone/>
            </a:pPr>
            <a:endParaRPr lang="en-US" sz="1400" dirty="0" smtClean="0"/>
          </a:p>
          <a:p>
            <a:pPr marL="0" indent="0">
              <a:buNone/>
            </a:pPr>
            <a:r>
              <a:rPr lang="en-US" sz="1400" dirty="0" smtClean="0"/>
              <a:t>Quoted in Ackerman/</a:t>
            </a:r>
            <a:r>
              <a:rPr lang="en-US" sz="1400" dirty="0" err="1" smtClean="0"/>
              <a:t>Heinzerling’s</a:t>
            </a:r>
            <a:r>
              <a:rPr lang="en-US" sz="1400" dirty="0" smtClean="0"/>
              <a:t> essay on “Inequality of Hazard” in</a:t>
            </a:r>
            <a:r>
              <a:rPr lang="en-US" sz="1400" i="1" dirty="0" smtClean="0"/>
              <a:t> The Perils of our Growing Inequality</a:t>
            </a:r>
            <a:endParaRPr lang="en-US" sz="1600" i="1"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100046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Brazil Secretary of the Environment’s Response to Larry Summers </a:t>
            </a:r>
            <a:endParaRPr lang="en-US" dirty="0"/>
          </a:p>
        </p:txBody>
      </p:sp>
      <p:sp>
        <p:nvSpPr>
          <p:cNvPr id="3" name="Content Placeholder 2"/>
          <p:cNvSpPr>
            <a:spLocks noGrp="1"/>
          </p:cNvSpPr>
          <p:nvPr>
            <p:ph idx="1"/>
          </p:nvPr>
        </p:nvSpPr>
        <p:spPr/>
        <p:txBody>
          <a:bodyPr>
            <a:normAutofit lnSpcReduction="10000"/>
          </a:bodyPr>
          <a:lstStyle/>
          <a:p>
            <a:r>
              <a:rPr lang="en-US" dirty="0" smtClean="0"/>
              <a:t>“Your reasoning is perfectly logical but totally insane. … Your thoughts [provide] a concrete example of the unbelievable alienation, reductionist thinking, social ruthlessness and the arrogant ignorance of many conventional ‘economists’ concerning the nature of the world we live in.”</a:t>
            </a:r>
          </a:p>
          <a:p>
            <a:pPr marL="0" indent="0">
              <a:buNone/>
            </a:pPr>
            <a:endParaRPr lang="en-US" sz="1400" dirty="0" smtClean="0"/>
          </a:p>
          <a:p>
            <a:pPr marL="0" indent="0">
              <a:buNone/>
            </a:pPr>
            <a:endParaRPr lang="en-US" sz="1400" dirty="0"/>
          </a:p>
          <a:p>
            <a:pPr marL="0" indent="0">
              <a:buNone/>
            </a:pPr>
            <a:endParaRPr lang="en-US" sz="1400" dirty="0"/>
          </a:p>
          <a:p>
            <a:pPr marL="0" indent="0">
              <a:buNone/>
            </a:pPr>
            <a:r>
              <a:rPr lang="en-US" sz="1400" dirty="0"/>
              <a:t>Quoted in Ackerman/</a:t>
            </a:r>
            <a:r>
              <a:rPr lang="en-US" sz="1400" dirty="0" err="1"/>
              <a:t>Heinzerling’s</a:t>
            </a:r>
            <a:r>
              <a:rPr lang="en-US" sz="1400" dirty="0"/>
              <a:t> essay on “Inequality of Hazard” in</a:t>
            </a:r>
            <a:r>
              <a:rPr lang="en-US" sz="1400" i="1" dirty="0"/>
              <a:t> The Perils of our Growing Inequality</a:t>
            </a:r>
            <a:endParaRPr lang="en-US" sz="1600" i="1" dirty="0"/>
          </a:p>
          <a:p>
            <a:pPr marL="0" indent="0">
              <a:buNone/>
            </a:pPr>
            <a:endParaRPr lang="en-US" sz="1400" dirty="0"/>
          </a:p>
        </p:txBody>
      </p:sp>
    </p:spTree>
    <p:extLst>
      <p:ext uri="{BB962C8B-B14F-4D97-AF65-F5344CB8AC3E}">
        <p14:creationId xmlns:p14="http://schemas.microsoft.com/office/powerpoint/2010/main" val="535613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lstStyle/>
          <a:p>
            <a:r>
              <a:rPr lang="en-US" dirty="0"/>
              <a:t>Not all economists are like Larry Summers!!!</a:t>
            </a:r>
            <a:r>
              <a:rPr lang="en-US" dirty="0" smtClean="0"/>
              <a:t>!</a:t>
            </a:r>
          </a:p>
          <a:p>
            <a:r>
              <a:rPr lang="en-US" dirty="0" smtClean="0"/>
              <a:t>But—he’s not the only one like that—so you are right to be wary around economists!</a:t>
            </a:r>
          </a:p>
          <a:p>
            <a:pPr marL="0" indent="0">
              <a:buNone/>
            </a:pPr>
            <a:endParaRPr lang="en-US" dirty="0"/>
          </a:p>
        </p:txBody>
      </p:sp>
    </p:spTree>
    <p:extLst>
      <p:ext uri="{BB962C8B-B14F-4D97-AF65-F5344CB8AC3E}">
        <p14:creationId xmlns:p14="http://schemas.microsoft.com/office/powerpoint/2010/main" val="1074240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9-21 at 2.3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3883" y="121777"/>
            <a:ext cx="4666672" cy="6628027"/>
          </a:xfrm>
          <a:prstGeom prst="rect">
            <a:avLst/>
          </a:prstGeom>
        </p:spPr>
      </p:pic>
    </p:spTree>
    <p:extLst>
      <p:ext uri="{BB962C8B-B14F-4D97-AF65-F5344CB8AC3E}">
        <p14:creationId xmlns:p14="http://schemas.microsoft.com/office/powerpoint/2010/main" val="1400835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Can you guess where I was born &amp; raised?</a:t>
            </a:r>
            <a:endParaRPr lang="en-US" sz="3600" dirty="0"/>
          </a:p>
        </p:txBody>
      </p:sp>
      <p:sp>
        <p:nvSpPr>
          <p:cNvPr id="4" name="Content Placeholder 3"/>
          <p:cNvSpPr>
            <a:spLocks noGrp="1"/>
          </p:cNvSpPr>
          <p:nvPr>
            <p:ph idx="1"/>
          </p:nvPr>
        </p:nvSpPr>
        <p:spPr/>
        <p:txBody>
          <a:bodyPr/>
          <a:lstStyle/>
          <a:p>
            <a:r>
              <a:rPr lang="en-US" dirty="0" smtClean="0"/>
              <a:t>In my birth year (1953), public schools in my city were racially segregated </a:t>
            </a:r>
            <a:r>
              <a:rPr lang="en-US" i="1" dirty="0" smtClean="0"/>
              <a:t>de jure </a:t>
            </a:r>
            <a:r>
              <a:rPr lang="en-US" dirty="0" smtClean="0"/>
              <a:t>(by law).  There were spacious new public schools legally restricted to white students.  The schools designated for “Negro students” were aging and overcrowded (with double and sometimes triple shifts) while nearby white schools were sometimes half-empty.</a:t>
            </a:r>
            <a:endParaRPr lang="en-US" dirty="0"/>
          </a:p>
        </p:txBody>
      </p:sp>
    </p:spTree>
    <p:extLst>
      <p:ext uri="{BB962C8B-B14F-4D97-AF65-F5344CB8AC3E}">
        <p14:creationId xmlns:p14="http://schemas.microsoft.com/office/powerpoint/2010/main" val="2365576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Can you guess where I was born &amp; raised?</a:t>
            </a:r>
            <a:endParaRPr lang="en-US" sz="3600" dirty="0"/>
          </a:p>
        </p:txBody>
      </p:sp>
      <p:sp>
        <p:nvSpPr>
          <p:cNvPr id="4" name="Content Placeholder 3"/>
          <p:cNvSpPr>
            <a:spLocks noGrp="1"/>
          </p:cNvSpPr>
          <p:nvPr>
            <p:ph idx="1"/>
          </p:nvPr>
        </p:nvSpPr>
        <p:spPr/>
        <p:txBody>
          <a:bodyPr>
            <a:normAutofit fontScale="85000" lnSpcReduction="20000"/>
          </a:bodyPr>
          <a:lstStyle/>
          <a:p>
            <a:r>
              <a:rPr lang="en-US" dirty="0" smtClean="0"/>
              <a:t>In my birth year (1953), public schools in my city were racially segregated </a:t>
            </a:r>
            <a:r>
              <a:rPr lang="en-US" i="1" dirty="0" smtClean="0"/>
              <a:t>de jure </a:t>
            </a:r>
            <a:r>
              <a:rPr lang="en-US" dirty="0" smtClean="0"/>
              <a:t>(by law).  There were spacious new public schools legally restricted to white students.  The schools designated for “Negro students” were aging and overcrowded (with double and sometimes triple shifts) while nearby white schools were sometimes half empty.</a:t>
            </a:r>
          </a:p>
          <a:p>
            <a:r>
              <a:rPr lang="en-US" dirty="0" smtClean="0"/>
              <a:t>Even though they were all adult US citizens born and raised in this country, neither my parents, nor my grandparents, nor any of our neighbors had the right to vote for any of the government officials who made and enforced these segregation policies!</a:t>
            </a:r>
            <a:endParaRPr lang="en-US" dirty="0"/>
          </a:p>
        </p:txBody>
      </p:sp>
    </p:spTree>
    <p:extLst>
      <p:ext uri="{BB962C8B-B14F-4D97-AF65-F5344CB8AC3E}">
        <p14:creationId xmlns:p14="http://schemas.microsoft.com/office/powerpoint/2010/main" val="2038916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21 at 12.12.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175" y="0"/>
            <a:ext cx="10228175" cy="5614916"/>
          </a:xfrm>
          <a:prstGeom prst="rect">
            <a:avLst/>
          </a:prstGeom>
        </p:spPr>
      </p:pic>
    </p:spTree>
    <p:extLst>
      <p:ext uri="{BB962C8B-B14F-4D97-AF65-F5344CB8AC3E}">
        <p14:creationId xmlns:p14="http://schemas.microsoft.com/office/powerpoint/2010/main" val="1128847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Schenectady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As inequality observatory?</a:t>
            </a:r>
          </a:p>
          <a:p>
            <a:pPr marL="0" indent="0">
              <a:buNone/>
            </a:pPr>
            <a:r>
              <a:rPr lang="en-US" dirty="0" smtClean="0"/>
              <a:t>-&gt;Inequality in Schenectady is a remarkable microcosm of larger social phenomena (within walking distance of campus).  What can we learn about the realities of the inequality surrounding us?</a:t>
            </a:r>
          </a:p>
          <a:p>
            <a:pPr marL="0" indent="0">
              <a:buNone/>
            </a:pPr>
            <a:r>
              <a:rPr lang="en-US" dirty="0" smtClean="0"/>
              <a:t>As inequality laboratory?</a:t>
            </a:r>
          </a:p>
          <a:p>
            <a:pPr marL="0" indent="0">
              <a:buNone/>
            </a:pPr>
            <a:r>
              <a:rPr lang="en-US" dirty="0" smtClean="0"/>
              <a:t>-&gt;There are potential opportunities not just to observe but possibly to intervene.  What can we learn from past attempts by members of the Union College community to intervene?</a:t>
            </a:r>
          </a:p>
        </p:txBody>
      </p:sp>
    </p:spTree>
    <p:extLst>
      <p:ext uri="{BB962C8B-B14F-4D97-AF65-F5344CB8AC3E}">
        <p14:creationId xmlns:p14="http://schemas.microsoft.com/office/powerpoint/2010/main" val="4053746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9 at 11.35.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29377" cy="6858000"/>
          </a:xfrm>
          <a:prstGeom prst="rect">
            <a:avLst/>
          </a:prstGeom>
        </p:spPr>
      </p:pic>
      <p:sp>
        <p:nvSpPr>
          <p:cNvPr id="3" name="TextBox 2"/>
          <p:cNvSpPr txBox="1"/>
          <p:nvPr/>
        </p:nvSpPr>
        <p:spPr>
          <a:xfrm>
            <a:off x="5293995" y="1008873"/>
            <a:ext cx="3626234" cy="4216539"/>
          </a:xfrm>
          <a:prstGeom prst="rect">
            <a:avLst/>
          </a:prstGeom>
          <a:noFill/>
        </p:spPr>
        <p:txBody>
          <a:bodyPr wrap="square" rtlCol="0">
            <a:spAutoFit/>
          </a:bodyPr>
          <a:lstStyle/>
          <a:p>
            <a:r>
              <a:rPr lang="en-US" sz="2800" dirty="0" smtClean="0"/>
              <a:t>“Senator Bilbo is Chairman of the Senate Committee on the District of Columbia which makes him ex officio  the Mayor of Washington.” </a:t>
            </a:r>
          </a:p>
          <a:p>
            <a:endParaRPr lang="en-US" dirty="0"/>
          </a:p>
          <a:p>
            <a:r>
              <a:rPr lang="en-US" dirty="0" smtClean="0"/>
              <a:t>-quotation from </a:t>
            </a:r>
            <a:r>
              <a:rPr lang="en-US" dirty="0" smtClean="0">
                <a:hlinkClick r:id="rId3"/>
              </a:rPr>
              <a:t>campaign re-election flyer</a:t>
            </a:r>
            <a:r>
              <a:rPr lang="en-US" dirty="0" smtClean="0"/>
              <a:t> for Senator Bilbo</a:t>
            </a:r>
            <a:endParaRPr lang="en-US" dirty="0"/>
          </a:p>
        </p:txBody>
      </p:sp>
    </p:spTree>
    <p:extLst>
      <p:ext uri="{BB962C8B-B14F-4D97-AF65-F5344CB8AC3E}">
        <p14:creationId xmlns:p14="http://schemas.microsoft.com/office/powerpoint/2010/main" val="3623810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Irony</a:t>
            </a:r>
            <a:endParaRPr lang="en-US" dirty="0"/>
          </a:p>
        </p:txBody>
      </p:sp>
      <p:sp>
        <p:nvSpPr>
          <p:cNvPr id="3" name="Content Placeholder 2"/>
          <p:cNvSpPr>
            <a:spLocks noGrp="1"/>
          </p:cNvSpPr>
          <p:nvPr>
            <p:ph idx="1"/>
          </p:nvPr>
        </p:nvSpPr>
        <p:spPr/>
        <p:txBody>
          <a:bodyPr>
            <a:normAutofit/>
          </a:bodyPr>
          <a:lstStyle/>
          <a:p>
            <a:r>
              <a:rPr lang="en-US" dirty="0" smtClean="0"/>
              <a:t>The Supreme Court ordered an end to </a:t>
            </a:r>
            <a:r>
              <a:rPr lang="en-US" i="1" dirty="0"/>
              <a:t>d</a:t>
            </a:r>
            <a:r>
              <a:rPr lang="en-US" i="1" dirty="0" smtClean="0"/>
              <a:t>e jure </a:t>
            </a:r>
            <a:r>
              <a:rPr lang="en-US" dirty="0" smtClean="0"/>
              <a:t>segregation in DC in 1954.</a:t>
            </a:r>
          </a:p>
          <a:p>
            <a:r>
              <a:rPr lang="en-US" dirty="0" smtClean="0"/>
              <a:t>However, due to a combination of residential segregation patterns and academic placement procedures, the DC public schools have remained very highly segregated to this day.</a:t>
            </a:r>
          </a:p>
        </p:txBody>
      </p:sp>
    </p:spTree>
    <p:extLst>
      <p:ext uri="{BB962C8B-B14F-4D97-AF65-F5344CB8AC3E}">
        <p14:creationId xmlns:p14="http://schemas.microsoft.com/office/powerpoint/2010/main" val="1425887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199635" cy="1162050"/>
          </a:xfrm>
        </p:spPr>
        <p:txBody>
          <a:bodyPr>
            <a:noAutofit/>
          </a:bodyPr>
          <a:lstStyle/>
          <a:p>
            <a:r>
              <a:rPr lang="en-US" sz="2800" dirty="0" smtClean="0"/>
              <a:t>American Apartheid</a:t>
            </a:r>
            <a:br>
              <a:rPr lang="en-US" sz="2800" dirty="0" smtClean="0"/>
            </a:br>
            <a:r>
              <a:rPr lang="en-US" sz="1200" dirty="0" smtClean="0"/>
              <a:t>Harvard University Press (1993)</a:t>
            </a:r>
            <a:br>
              <a:rPr lang="en-US" sz="1200" dirty="0" smtClean="0"/>
            </a:br>
            <a:r>
              <a:rPr lang="en-US" sz="2800" dirty="0" smtClean="0"/>
              <a:t> </a:t>
            </a:r>
            <a:endParaRPr lang="en-US" sz="2800" dirty="0"/>
          </a:p>
        </p:txBody>
      </p:sp>
      <p:sp>
        <p:nvSpPr>
          <p:cNvPr id="6" name="Text Placeholder 5"/>
          <p:cNvSpPr>
            <a:spLocks noGrp="1"/>
          </p:cNvSpPr>
          <p:nvPr>
            <p:ph type="body" sz="half" idx="2"/>
          </p:nvPr>
        </p:nvSpPr>
        <p:spPr>
          <a:xfrm>
            <a:off x="457200" y="1435100"/>
            <a:ext cx="3643351" cy="4691063"/>
          </a:xfrm>
        </p:spPr>
        <p:txBody>
          <a:bodyPr/>
          <a:lstStyle/>
          <a:p>
            <a:r>
              <a:rPr lang="en-US" sz="2800" dirty="0"/>
              <a:t>“</a:t>
            </a:r>
            <a:r>
              <a:rPr lang="en-US" sz="2800" dirty="0" err="1"/>
              <a:t>Hypersegregation</a:t>
            </a:r>
            <a:r>
              <a:rPr lang="en-US" sz="2800" dirty="0"/>
              <a:t>”</a:t>
            </a:r>
            <a:endParaRPr lang="en-US" sz="2800" dirty="0" smtClean="0"/>
          </a:p>
          <a:p>
            <a:pPr marL="285750" indent="-285750">
              <a:buFont typeface="Arial"/>
              <a:buChar char="•"/>
            </a:pPr>
            <a:r>
              <a:rPr lang="en-US" sz="2000" dirty="0" smtClean="0"/>
              <a:t>Black ghetto “created by whites during the first half of the 20</a:t>
            </a:r>
            <a:r>
              <a:rPr lang="en-US" sz="2000" baseline="30000" dirty="0" smtClean="0"/>
              <a:t>th</a:t>
            </a:r>
            <a:r>
              <a:rPr lang="en-US" sz="2000" dirty="0" smtClean="0"/>
              <a:t> century in order to isolate growing urban black population.”</a:t>
            </a:r>
          </a:p>
          <a:p>
            <a:endParaRPr lang="en-US" dirty="0"/>
          </a:p>
          <a:p>
            <a:endParaRPr lang="en-US" dirty="0"/>
          </a:p>
        </p:txBody>
      </p:sp>
      <p:pic>
        <p:nvPicPr>
          <p:cNvPr id="9" name="Content Placeholder 8" descr="Screen Shot 2015-09-19 at 2.55.3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143" t="3454" r="1672" b="8806"/>
          <a:stretch/>
        </p:blipFill>
        <p:spPr>
          <a:xfrm>
            <a:off x="4227237" y="19125"/>
            <a:ext cx="4916763" cy="6838875"/>
          </a:xfrm>
        </p:spPr>
      </p:pic>
    </p:spTree>
    <p:extLst>
      <p:ext uri="{BB962C8B-B14F-4D97-AF65-F5344CB8AC3E}">
        <p14:creationId xmlns:p14="http://schemas.microsoft.com/office/powerpoint/2010/main" val="2447408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199635" cy="1162050"/>
          </a:xfrm>
        </p:spPr>
        <p:txBody>
          <a:bodyPr>
            <a:noAutofit/>
          </a:bodyPr>
          <a:lstStyle/>
          <a:p>
            <a:r>
              <a:rPr lang="en-US" sz="2800" dirty="0" smtClean="0"/>
              <a:t>American Apartheid</a:t>
            </a:r>
            <a:br>
              <a:rPr lang="en-US" sz="2800" dirty="0" smtClean="0"/>
            </a:br>
            <a:r>
              <a:rPr lang="en-US" sz="1200" dirty="0" smtClean="0"/>
              <a:t>Harvard University Press (1993)</a:t>
            </a:r>
            <a:br>
              <a:rPr lang="en-US" sz="1200" dirty="0" smtClean="0"/>
            </a:br>
            <a:r>
              <a:rPr lang="en-US" sz="2800" dirty="0" smtClean="0"/>
              <a:t> </a:t>
            </a:r>
            <a:endParaRPr lang="en-US" sz="2800" dirty="0"/>
          </a:p>
        </p:txBody>
      </p:sp>
      <p:sp>
        <p:nvSpPr>
          <p:cNvPr id="6" name="Text Placeholder 5"/>
          <p:cNvSpPr>
            <a:spLocks noGrp="1"/>
          </p:cNvSpPr>
          <p:nvPr>
            <p:ph type="body" sz="half" idx="2"/>
          </p:nvPr>
        </p:nvSpPr>
        <p:spPr>
          <a:xfrm>
            <a:off x="457200" y="1435100"/>
            <a:ext cx="3643351" cy="4691063"/>
          </a:xfrm>
        </p:spPr>
        <p:txBody>
          <a:bodyPr>
            <a:normAutofit/>
          </a:bodyPr>
          <a:lstStyle/>
          <a:p>
            <a:pPr marL="285750" indent="-285750">
              <a:buFont typeface="Arial"/>
              <a:buChar char="•"/>
            </a:pPr>
            <a:r>
              <a:rPr lang="en-US" sz="2000" dirty="0" smtClean="0"/>
              <a:t>Black ghetto “created by whites during the first half of the 20</a:t>
            </a:r>
            <a:r>
              <a:rPr lang="en-US" sz="2000" baseline="30000" dirty="0" smtClean="0"/>
              <a:t>th</a:t>
            </a:r>
            <a:r>
              <a:rPr lang="en-US" sz="2000" dirty="0" smtClean="0"/>
              <a:t> century in order to isolate growing urban black population.”</a:t>
            </a:r>
            <a:br>
              <a:rPr lang="en-US" sz="2000" dirty="0" smtClean="0"/>
            </a:br>
            <a:endParaRPr lang="en-US" sz="2000" dirty="0" smtClean="0"/>
          </a:p>
          <a:p>
            <a:pPr marL="285750" indent="-285750">
              <a:buFont typeface="Arial"/>
              <a:buChar char="•"/>
            </a:pPr>
            <a:r>
              <a:rPr lang="en-US" sz="2000" dirty="0" smtClean="0"/>
              <a:t>Racial restrictive covenants declared “unenforceable” by Supreme Court in 1948 and the Fair Housing Act outlawed discrimination in 1968,  but “</a:t>
            </a:r>
            <a:r>
              <a:rPr lang="en-US" sz="2000" b="1" i="1" dirty="0" err="1" smtClean="0"/>
              <a:t>hypersegregation</a:t>
            </a:r>
            <a:r>
              <a:rPr lang="en-US" sz="2000" dirty="0" smtClean="0"/>
              <a:t>” residential patterns continue to perpetuate decades later.</a:t>
            </a:r>
          </a:p>
          <a:p>
            <a:endParaRPr lang="en-US" dirty="0"/>
          </a:p>
          <a:p>
            <a:endParaRPr lang="en-US" dirty="0"/>
          </a:p>
        </p:txBody>
      </p:sp>
      <p:pic>
        <p:nvPicPr>
          <p:cNvPr id="9" name="Content Placeholder 8" descr="Screen Shot 2015-09-19 at 2.55.3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143" t="3454" r="1672" b="8806"/>
          <a:stretch/>
        </p:blipFill>
        <p:spPr>
          <a:xfrm>
            <a:off x="4227237" y="19125"/>
            <a:ext cx="4916763" cy="6838875"/>
          </a:xfrm>
        </p:spPr>
      </p:pic>
    </p:spTree>
    <p:extLst>
      <p:ext uri="{BB962C8B-B14F-4D97-AF65-F5344CB8AC3E}">
        <p14:creationId xmlns:p14="http://schemas.microsoft.com/office/powerpoint/2010/main" val="2468085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Schenectady puzzle</a:t>
            </a:r>
            <a:endParaRPr lang="en-US" dirty="0"/>
          </a:p>
        </p:txBody>
      </p:sp>
      <p:sp>
        <p:nvSpPr>
          <p:cNvPr id="3" name="Content Placeholder 2"/>
          <p:cNvSpPr>
            <a:spLocks noGrp="1"/>
          </p:cNvSpPr>
          <p:nvPr>
            <p:ph idx="1"/>
          </p:nvPr>
        </p:nvSpPr>
        <p:spPr/>
        <p:txBody>
          <a:bodyPr/>
          <a:lstStyle/>
          <a:p>
            <a:r>
              <a:rPr lang="en-US" dirty="0" smtClean="0"/>
              <a:t>Overall poverty rate is less than 25%.</a:t>
            </a:r>
          </a:p>
          <a:p>
            <a:r>
              <a:rPr lang="en-US" dirty="0" smtClean="0"/>
              <a:t>Poverty rate for households with children is greater than 50%.</a:t>
            </a:r>
          </a:p>
          <a:p>
            <a:r>
              <a:rPr lang="en-US" dirty="0" smtClean="0"/>
              <a:t>Poverty rate for households with children in Schenectady </a:t>
            </a:r>
            <a:r>
              <a:rPr lang="en-US" b="1" i="1" dirty="0" smtClean="0"/>
              <a:t>public schools </a:t>
            </a:r>
            <a:r>
              <a:rPr lang="en-US" dirty="0" smtClean="0"/>
              <a:t>may be even higher.</a:t>
            </a:r>
          </a:p>
          <a:p>
            <a:pPr marL="0" indent="0">
              <a:buNone/>
            </a:pPr>
            <a:r>
              <a:rPr lang="en-US" dirty="0" smtClean="0"/>
              <a:t>How to reconcile these disparate facts?</a:t>
            </a:r>
          </a:p>
          <a:p>
            <a:pPr marL="0" indent="0">
              <a:buNone/>
            </a:pPr>
            <a:r>
              <a:rPr lang="en-US" dirty="0"/>
              <a:t>	</a:t>
            </a:r>
            <a:r>
              <a:rPr lang="en-US" dirty="0" smtClean="0"/>
              <a:t>Good news/bad news answer!</a:t>
            </a:r>
            <a:endParaRPr lang="en-US" dirty="0"/>
          </a:p>
        </p:txBody>
      </p:sp>
    </p:spTree>
    <p:extLst>
      <p:ext uri="{BB962C8B-B14F-4D97-AF65-F5344CB8AC3E}">
        <p14:creationId xmlns:p14="http://schemas.microsoft.com/office/powerpoint/2010/main" val="4120779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news/bad news answers</a:t>
            </a:r>
            <a:endParaRPr lang="en-US" dirty="0"/>
          </a:p>
        </p:txBody>
      </p:sp>
      <p:sp>
        <p:nvSpPr>
          <p:cNvPr id="3" name="Content Placeholder 2"/>
          <p:cNvSpPr>
            <a:spLocks noGrp="1"/>
          </p:cNvSpPr>
          <p:nvPr>
            <p:ph idx="1"/>
          </p:nvPr>
        </p:nvSpPr>
        <p:spPr/>
        <p:txBody>
          <a:bodyPr/>
          <a:lstStyle/>
          <a:p>
            <a:r>
              <a:rPr lang="en-US" dirty="0" smtClean="0"/>
              <a:t>Good news (relatively): Thanks largely to Social Security (and somewhat to pensions for many local current retirees), the elderly in Schenectady have lower poverty rates.</a:t>
            </a:r>
            <a:endParaRPr lang="en-US" dirty="0"/>
          </a:p>
        </p:txBody>
      </p:sp>
    </p:spTree>
    <p:extLst>
      <p:ext uri="{BB962C8B-B14F-4D97-AF65-F5344CB8AC3E}">
        <p14:creationId xmlns:p14="http://schemas.microsoft.com/office/powerpoint/2010/main" val="1851094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news/bad news answers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Good news (relatively): Thanks largely to Social Security (and somewhat to pensions for many local current retirees), the elderly in Schenectady have lower poverty rates.</a:t>
            </a:r>
          </a:p>
          <a:p>
            <a:r>
              <a:rPr lang="en-US" dirty="0" smtClean="0"/>
              <a:t>Bad news (EXTREMELY):  Families with school-age children who have a choice (i.e., middle class and above) are choosing to live elsewhere.  A large number of school age children in Schenectady are part of households with no real choice about where to live (e.g., in public housing, section 8 subsidized rentals, living with extended family, etc.)  Result is socioeconomic </a:t>
            </a:r>
            <a:r>
              <a:rPr lang="en-US" dirty="0" err="1" smtClean="0"/>
              <a:t>hypersegregation</a:t>
            </a:r>
            <a:r>
              <a:rPr lang="en-US" dirty="0" smtClean="0"/>
              <a:t>, with disparate racial consequences.</a:t>
            </a:r>
            <a:endParaRPr lang="en-US" dirty="0"/>
          </a:p>
        </p:txBody>
      </p:sp>
    </p:spTree>
    <p:extLst>
      <p:ext uri="{BB962C8B-B14F-4D97-AF65-F5344CB8AC3E}">
        <p14:creationId xmlns:p14="http://schemas.microsoft.com/office/powerpoint/2010/main" val="594644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0 at 1.34.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324380"/>
          </a:xfrm>
          <a:prstGeom prst="rect">
            <a:avLst/>
          </a:prstGeom>
        </p:spPr>
      </p:pic>
      <p:sp>
        <p:nvSpPr>
          <p:cNvPr id="3" name="TextBox 2"/>
          <p:cNvSpPr txBox="1"/>
          <p:nvPr/>
        </p:nvSpPr>
        <p:spPr>
          <a:xfrm>
            <a:off x="107104" y="3565051"/>
            <a:ext cx="1269947" cy="369332"/>
          </a:xfrm>
          <a:prstGeom prst="rect">
            <a:avLst/>
          </a:prstGeom>
          <a:noFill/>
        </p:spPr>
        <p:txBody>
          <a:bodyPr wrap="square" rtlCol="0">
            <a:spAutoFit/>
          </a:bodyPr>
          <a:lstStyle/>
          <a:p>
            <a:r>
              <a:rPr lang="en-US" dirty="0" smtClean="0"/>
              <a:t>B- Stockade</a:t>
            </a:r>
            <a:endParaRPr lang="en-US" dirty="0"/>
          </a:p>
        </p:txBody>
      </p:sp>
      <p:sp>
        <p:nvSpPr>
          <p:cNvPr id="4" name="TextBox 3"/>
          <p:cNvSpPr txBox="1"/>
          <p:nvPr/>
        </p:nvSpPr>
        <p:spPr>
          <a:xfrm>
            <a:off x="1805467" y="3980817"/>
            <a:ext cx="1593104" cy="646331"/>
          </a:xfrm>
          <a:prstGeom prst="rect">
            <a:avLst/>
          </a:prstGeom>
          <a:noFill/>
        </p:spPr>
        <p:txBody>
          <a:bodyPr wrap="none" rtlCol="0">
            <a:spAutoFit/>
          </a:bodyPr>
          <a:lstStyle/>
          <a:p>
            <a:r>
              <a:rPr lang="en-US" dirty="0" smtClean="0"/>
              <a:t>E-College Park</a:t>
            </a:r>
          </a:p>
          <a:p>
            <a:r>
              <a:rPr lang="en-US" dirty="0" smtClean="0"/>
              <a:t> Neighborhood</a:t>
            </a:r>
            <a:endParaRPr lang="en-US" dirty="0"/>
          </a:p>
        </p:txBody>
      </p:sp>
      <p:sp>
        <p:nvSpPr>
          <p:cNvPr id="5" name="TextBox 4"/>
          <p:cNvSpPr txBox="1"/>
          <p:nvPr/>
        </p:nvSpPr>
        <p:spPr>
          <a:xfrm>
            <a:off x="6288533" y="3624909"/>
            <a:ext cx="2692898" cy="646331"/>
          </a:xfrm>
          <a:prstGeom prst="rect">
            <a:avLst/>
          </a:prstGeom>
          <a:noFill/>
        </p:spPr>
        <p:txBody>
          <a:bodyPr wrap="square" rtlCol="0">
            <a:spAutoFit/>
          </a:bodyPr>
          <a:lstStyle/>
          <a:p>
            <a:r>
              <a:rPr lang="en-US" dirty="0" smtClean="0"/>
              <a:t>F- General Electric Realty Plot</a:t>
            </a:r>
            <a:endParaRPr lang="en-US" dirty="0"/>
          </a:p>
        </p:txBody>
      </p:sp>
      <p:cxnSp>
        <p:nvCxnSpPr>
          <p:cNvPr id="7" name="Straight Arrow Connector 6"/>
          <p:cNvCxnSpPr/>
          <p:nvPr/>
        </p:nvCxnSpPr>
        <p:spPr>
          <a:xfrm flipH="1" flipV="1">
            <a:off x="887433" y="1300457"/>
            <a:ext cx="107104" cy="23244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000756" y="1560549"/>
            <a:ext cx="428416" cy="23738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652112" y="2249026"/>
            <a:ext cx="1258280" cy="1572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0739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0 at 1.34.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324380"/>
          </a:xfrm>
          <a:prstGeom prst="rect">
            <a:avLst/>
          </a:prstGeom>
        </p:spPr>
      </p:pic>
      <p:sp>
        <p:nvSpPr>
          <p:cNvPr id="3" name="TextBox 2"/>
          <p:cNvSpPr txBox="1"/>
          <p:nvPr/>
        </p:nvSpPr>
        <p:spPr>
          <a:xfrm>
            <a:off x="107104" y="3565051"/>
            <a:ext cx="1269947" cy="369332"/>
          </a:xfrm>
          <a:prstGeom prst="rect">
            <a:avLst/>
          </a:prstGeom>
          <a:noFill/>
        </p:spPr>
        <p:txBody>
          <a:bodyPr wrap="square" rtlCol="0">
            <a:spAutoFit/>
          </a:bodyPr>
          <a:lstStyle/>
          <a:p>
            <a:r>
              <a:rPr lang="en-US" dirty="0" smtClean="0"/>
              <a:t>B- Stockade</a:t>
            </a:r>
            <a:endParaRPr lang="en-US" dirty="0"/>
          </a:p>
        </p:txBody>
      </p:sp>
      <p:sp>
        <p:nvSpPr>
          <p:cNvPr id="4" name="TextBox 3"/>
          <p:cNvSpPr txBox="1"/>
          <p:nvPr/>
        </p:nvSpPr>
        <p:spPr>
          <a:xfrm>
            <a:off x="1805467" y="3980817"/>
            <a:ext cx="1593104" cy="646331"/>
          </a:xfrm>
          <a:prstGeom prst="rect">
            <a:avLst/>
          </a:prstGeom>
          <a:noFill/>
        </p:spPr>
        <p:txBody>
          <a:bodyPr wrap="none" rtlCol="0">
            <a:spAutoFit/>
          </a:bodyPr>
          <a:lstStyle/>
          <a:p>
            <a:r>
              <a:rPr lang="en-US" dirty="0" smtClean="0"/>
              <a:t>E-College Park</a:t>
            </a:r>
          </a:p>
          <a:p>
            <a:r>
              <a:rPr lang="en-US" dirty="0" smtClean="0"/>
              <a:t> Neighborhood</a:t>
            </a:r>
            <a:endParaRPr lang="en-US" dirty="0"/>
          </a:p>
        </p:txBody>
      </p:sp>
      <p:sp>
        <p:nvSpPr>
          <p:cNvPr id="5" name="TextBox 4"/>
          <p:cNvSpPr txBox="1"/>
          <p:nvPr/>
        </p:nvSpPr>
        <p:spPr>
          <a:xfrm>
            <a:off x="5997821" y="3624909"/>
            <a:ext cx="2983610" cy="646331"/>
          </a:xfrm>
          <a:prstGeom prst="rect">
            <a:avLst/>
          </a:prstGeom>
          <a:noFill/>
        </p:spPr>
        <p:txBody>
          <a:bodyPr wrap="square" rtlCol="0">
            <a:spAutoFit/>
          </a:bodyPr>
          <a:lstStyle/>
          <a:p>
            <a:r>
              <a:rPr lang="en-US" dirty="0" smtClean="0"/>
              <a:t>F- General Electric Realty Plot Plot</a:t>
            </a:r>
            <a:endParaRPr lang="en-US" dirty="0"/>
          </a:p>
        </p:txBody>
      </p:sp>
      <p:cxnSp>
        <p:nvCxnSpPr>
          <p:cNvPr id="7" name="Straight Arrow Connector 6"/>
          <p:cNvCxnSpPr/>
          <p:nvPr/>
        </p:nvCxnSpPr>
        <p:spPr>
          <a:xfrm flipH="1" flipV="1">
            <a:off x="887433" y="1300457"/>
            <a:ext cx="107104" cy="23244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000756" y="1560549"/>
            <a:ext cx="428416" cy="23738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652112" y="2249026"/>
            <a:ext cx="1258280" cy="1572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descr="Screen Shot 2015-09-21 at 1.12.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030" y="3980817"/>
            <a:ext cx="3180647" cy="2902584"/>
          </a:xfrm>
          <a:prstGeom prst="rect">
            <a:avLst/>
          </a:prstGeom>
        </p:spPr>
      </p:pic>
    </p:spTree>
    <p:extLst>
      <p:ext uri="{BB962C8B-B14F-4D97-AF65-F5344CB8AC3E}">
        <p14:creationId xmlns:p14="http://schemas.microsoft.com/office/powerpoint/2010/main" val="2224355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8 at 10.18.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 y="-491605"/>
            <a:ext cx="9156930" cy="7850663"/>
          </a:xfrm>
          <a:prstGeom prst="rect">
            <a:avLst/>
          </a:prstGeom>
        </p:spPr>
      </p:pic>
    </p:spTree>
    <p:extLst>
      <p:ext uri="{BB962C8B-B14F-4D97-AF65-F5344CB8AC3E}">
        <p14:creationId xmlns:p14="http://schemas.microsoft.com/office/powerpoint/2010/main" val="1882590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 confession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45227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9-19 at 7.25.04 P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700"/>
            <a:ext cx="9144000" cy="6555860"/>
          </a:xfrm>
          <a:prstGeom prst="rect">
            <a:avLst/>
          </a:prstGeom>
        </p:spPr>
      </p:pic>
    </p:spTree>
    <p:extLst>
      <p:ext uri="{BB962C8B-B14F-4D97-AF65-F5344CB8AC3E}">
        <p14:creationId xmlns:p14="http://schemas.microsoft.com/office/powerpoint/2010/main" val="970030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8 at 9.51.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75841"/>
          </a:xfrm>
          <a:prstGeom prst="rect">
            <a:avLst/>
          </a:prstGeom>
        </p:spPr>
      </p:pic>
      <p:sp>
        <p:nvSpPr>
          <p:cNvPr id="3" name="TextBox 2"/>
          <p:cNvSpPr txBox="1"/>
          <p:nvPr/>
        </p:nvSpPr>
        <p:spPr>
          <a:xfrm>
            <a:off x="214208" y="351888"/>
            <a:ext cx="5416379" cy="923330"/>
          </a:xfrm>
          <a:prstGeom prst="rect">
            <a:avLst/>
          </a:prstGeom>
          <a:noFill/>
        </p:spPr>
        <p:txBody>
          <a:bodyPr wrap="none" rtlCol="0">
            <a:spAutoFit/>
          </a:bodyPr>
          <a:lstStyle/>
          <a:p>
            <a:r>
              <a:rPr lang="en-US" dirty="0"/>
              <a:t>Image copyright 2013 Weldon Center for Public Service, </a:t>
            </a:r>
          </a:p>
          <a:p>
            <a:r>
              <a:rPr lang="en-US" dirty="0"/>
              <a:t>University of Virginia (Dustin Cable, creator)</a:t>
            </a:r>
          </a:p>
          <a:p>
            <a:endParaRPr lang="en-US" dirty="0"/>
          </a:p>
        </p:txBody>
      </p:sp>
    </p:spTree>
    <p:extLst>
      <p:ext uri="{BB962C8B-B14F-4D97-AF65-F5344CB8AC3E}">
        <p14:creationId xmlns:p14="http://schemas.microsoft.com/office/powerpoint/2010/main" val="1742138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8 at 9.45.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9144000" cy="6443103"/>
          </a:xfrm>
          <a:prstGeom prst="rect">
            <a:avLst/>
          </a:prstGeom>
        </p:spPr>
      </p:pic>
      <p:sp>
        <p:nvSpPr>
          <p:cNvPr id="3" name="TextBox 2"/>
          <p:cNvSpPr txBox="1"/>
          <p:nvPr/>
        </p:nvSpPr>
        <p:spPr>
          <a:xfrm>
            <a:off x="0" y="203200"/>
            <a:ext cx="5416379" cy="646331"/>
          </a:xfrm>
          <a:prstGeom prst="rect">
            <a:avLst/>
          </a:prstGeom>
          <a:noFill/>
        </p:spPr>
        <p:txBody>
          <a:bodyPr wrap="none" rtlCol="0">
            <a:spAutoFit/>
          </a:bodyPr>
          <a:lstStyle/>
          <a:p>
            <a:r>
              <a:rPr lang="en-US" dirty="0" smtClean="0"/>
              <a:t>Image copyright 2013 Weldon Center for Public Service, </a:t>
            </a:r>
          </a:p>
          <a:p>
            <a:r>
              <a:rPr lang="en-US" dirty="0" smtClean="0"/>
              <a:t>University of Virginia (Dustin Cable, creator)</a:t>
            </a:r>
            <a:endParaRPr lang="en-US" dirty="0"/>
          </a:p>
        </p:txBody>
      </p:sp>
    </p:spTree>
    <p:extLst>
      <p:ext uri="{BB962C8B-B14F-4D97-AF65-F5344CB8AC3E}">
        <p14:creationId xmlns:p14="http://schemas.microsoft.com/office/powerpoint/2010/main" val="2377086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9-19 at 6.5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1259"/>
            <a:ext cx="9144000" cy="6389145"/>
          </a:xfrm>
          <a:prstGeom prst="rect">
            <a:avLst/>
          </a:prstGeom>
        </p:spPr>
      </p:pic>
      <p:sp>
        <p:nvSpPr>
          <p:cNvPr id="3" name="TextBox 2"/>
          <p:cNvSpPr txBox="1"/>
          <p:nvPr/>
        </p:nvSpPr>
        <p:spPr>
          <a:xfrm>
            <a:off x="183607" y="5523119"/>
            <a:ext cx="8960393" cy="1754327"/>
          </a:xfrm>
          <a:prstGeom prst="rect">
            <a:avLst/>
          </a:prstGeom>
          <a:noFill/>
        </p:spPr>
        <p:txBody>
          <a:bodyPr wrap="square" rtlCol="0">
            <a:spAutoFit/>
          </a:bodyPr>
          <a:lstStyle/>
          <a:p>
            <a:r>
              <a:rPr lang="en-US" dirty="0" smtClean="0"/>
              <a:t>Schenectady eligible free/reduced lunch  &gt;80%     Niskayuna eligible free/reduced lunch 8%</a:t>
            </a:r>
          </a:p>
          <a:p>
            <a:r>
              <a:rPr lang="en-US" dirty="0" smtClean="0"/>
              <a:t>273 students dropped out                                           4 students dropped out </a:t>
            </a:r>
          </a:p>
          <a:p>
            <a:r>
              <a:rPr lang="en-US" dirty="0" smtClean="0"/>
              <a:t>Graduation rate: 58%						 </a:t>
            </a:r>
            <a:r>
              <a:rPr lang="en-US" dirty="0"/>
              <a:t>G</a:t>
            </a:r>
            <a:r>
              <a:rPr lang="en-US" dirty="0" smtClean="0"/>
              <a:t>raduation rate 99%</a:t>
            </a:r>
          </a:p>
          <a:p>
            <a:r>
              <a:rPr lang="en-US" dirty="0" smtClean="0"/>
              <a:t>Child poverty rate &gt;50% (second highest in NY)      Child poverty rate &lt;4% (lowest in upstate)			</a:t>
            </a:r>
          </a:p>
          <a:p>
            <a:r>
              <a:rPr lang="en-US" dirty="0" smtClean="0"/>
              <a:t> </a:t>
            </a:r>
            <a:endParaRPr lang="en-US" dirty="0"/>
          </a:p>
        </p:txBody>
      </p:sp>
      <p:sp>
        <p:nvSpPr>
          <p:cNvPr id="4" name="5-Point Star 3"/>
          <p:cNvSpPr/>
          <p:nvPr/>
        </p:nvSpPr>
        <p:spPr>
          <a:xfrm>
            <a:off x="4046999" y="2111331"/>
            <a:ext cx="290711" cy="24479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4957383" y="1981284"/>
            <a:ext cx="229508" cy="260091"/>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41724138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9 at 5.44.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9383"/>
            <a:ext cx="9144000" cy="1939413"/>
          </a:xfrm>
          <a:prstGeom prst="rect">
            <a:avLst/>
          </a:prstGeom>
        </p:spPr>
      </p:pic>
      <p:pic>
        <p:nvPicPr>
          <p:cNvPr id="3" name="Picture 2" descr="Screen Shot 2015-09-19 at 5.5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3190"/>
            <a:ext cx="9144000" cy="1606990"/>
          </a:xfrm>
          <a:prstGeom prst="rect">
            <a:avLst/>
          </a:prstGeom>
        </p:spPr>
      </p:pic>
      <p:sp>
        <p:nvSpPr>
          <p:cNvPr id="4" name="TextBox 3"/>
          <p:cNvSpPr txBox="1"/>
          <p:nvPr/>
        </p:nvSpPr>
        <p:spPr>
          <a:xfrm>
            <a:off x="382514" y="413086"/>
            <a:ext cx="8002195" cy="369332"/>
          </a:xfrm>
          <a:prstGeom prst="rect">
            <a:avLst/>
          </a:prstGeom>
          <a:noFill/>
        </p:spPr>
        <p:txBody>
          <a:bodyPr wrap="square" rtlCol="0">
            <a:spAutoFit/>
          </a:bodyPr>
          <a:lstStyle/>
          <a:p>
            <a:r>
              <a:rPr lang="en-US" dirty="0" smtClean="0"/>
              <a:t>Capital District Business Review School District Rankings—at the top of the list:</a:t>
            </a:r>
            <a:endParaRPr lang="en-US" dirty="0"/>
          </a:p>
        </p:txBody>
      </p:sp>
      <p:sp>
        <p:nvSpPr>
          <p:cNvPr id="5" name="TextBox 4"/>
          <p:cNvSpPr txBox="1"/>
          <p:nvPr/>
        </p:nvSpPr>
        <p:spPr>
          <a:xfrm>
            <a:off x="382514" y="3503585"/>
            <a:ext cx="8002195" cy="646331"/>
          </a:xfrm>
          <a:prstGeom prst="rect">
            <a:avLst/>
          </a:prstGeom>
          <a:noFill/>
        </p:spPr>
        <p:txBody>
          <a:bodyPr wrap="square" rtlCol="0">
            <a:spAutoFit/>
          </a:bodyPr>
          <a:lstStyle/>
          <a:p>
            <a:r>
              <a:rPr lang="en-US" dirty="0"/>
              <a:t>Capital District Business Review School District Rankings—at the </a:t>
            </a:r>
            <a:r>
              <a:rPr lang="en-US" dirty="0" smtClean="0"/>
              <a:t>bottom </a:t>
            </a:r>
            <a:r>
              <a:rPr lang="en-US" dirty="0"/>
              <a:t>of the list:</a:t>
            </a:r>
          </a:p>
          <a:p>
            <a:endParaRPr lang="en-US" dirty="0"/>
          </a:p>
        </p:txBody>
      </p:sp>
    </p:spTree>
    <p:extLst>
      <p:ext uri="{BB962C8B-B14F-4D97-AF65-F5344CB8AC3E}">
        <p14:creationId xmlns:p14="http://schemas.microsoft.com/office/powerpoint/2010/main" val="30181781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453184" y="860749"/>
            <a:ext cx="8497887" cy="5344204"/>
          </a:xfrm>
        </p:spPr>
        <p:txBody>
          <a:bodyPr>
            <a:normAutofit/>
          </a:bodyPr>
          <a:lstStyle/>
          <a:p>
            <a:pPr marL="0" indent="0">
              <a:buNone/>
            </a:pPr>
            <a:r>
              <a:rPr lang="en-US" sz="4800" dirty="0" smtClean="0"/>
              <a:t>“Among OECD countries, only Israel, Slovenia, Turkey, and the United States favor socio-economically advantaged schools with more teachers.”</a:t>
            </a:r>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r>
              <a:rPr lang="en-US" sz="1400" dirty="0" smtClean="0"/>
              <a:t>Source:  OECD 2011 report quoted by Edward </a:t>
            </a:r>
            <a:r>
              <a:rPr lang="en-US" sz="1400" dirty="0" err="1" smtClean="0"/>
              <a:t>Kleinbard</a:t>
            </a:r>
            <a:r>
              <a:rPr lang="en-US" sz="1400" dirty="0" smtClean="0"/>
              <a:t> </a:t>
            </a:r>
            <a:r>
              <a:rPr lang="en-US" sz="1400" i="1" dirty="0" smtClean="0"/>
              <a:t>We are better than this:  How the government should spend our money</a:t>
            </a:r>
            <a:endParaRPr lang="en-US" sz="1400" dirty="0"/>
          </a:p>
        </p:txBody>
      </p:sp>
    </p:spTree>
    <p:extLst>
      <p:ext uri="{BB962C8B-B14F-4D97-AF65-F5344CB8AC3E}">
        <p14:creationId xmlns:p14="http://schemas.microsoft.com/office/powerpoint/2010/main" val="3956396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Schenectady challenges</a:t>
            </a:r>
            <a:endParaRPr lang="en-US" dirty="0"/>
          </a:p>
        </p:txBody>
      </p:sp>
      <p:sp>
        <p:nvSpPr>
          <p:cNvPr id="3" name="Content Placeholder 2"/>
          <p:cNvSpPr>
            <a:spLocks noGrp="1"/>
          </p:cNvSpPr>
          <p:nvPr>
            <p:ph sz="half" idx="1"/>
          </p:nvPr>
        </p:nvSpPr>
        <p:spPr>
          <a:xfrm>
            <a:off x="260110" y="1600200"/>
            <a:ext cx="4388090" cy="4525963"/>
          </a:xfrm>
        </p:spPr>
        <p:txBody>
          <a:bodyPr>
            <a:normAutofit lnSpcReduction="10000"/>
          </a:bodyPr>
          <a:lstStyle/>
          <a:p>
            <a:pPr marL="0" indent="0">
              <a:buNone/>
            </a:pPr>
            <a:r>
              <a:rPr lang="en-US" dirty="0" smtClean="0"/>
              <a:t>Pedro Roman, principal of Lincoln Elementary School in Schenectady:  in one third grade class last year, ten of the children had at least one parent incarcerated.  Six of those had both parents incarcerated.</a:t>
            </a:r>
          </a:p>
          <a:p>
            <a:pPr marL="0" indent="0">
              <a:buNone/>
            </a:pPr>
            <a:endParaRPr lang="en-US" dirty="0"/>
          </a:p>
          <a:p>
            <a:pPr marL="0" indent="0">
              <a:buNone/>
            </a:pPr>
            <a:r>
              <a:rPr lang="en-US" dirty="0" smtClean="0"/>
              <a:t>--Daily Gazette</a:t>
            </a:r>
            <a:endParaRPr lang="en-US" dirty="0"/>
          </a:p>
        </p:txBody>
      </p:sp>
      <p:pic>
        <p:nvPicPr>
          <p:cNvPr id="5" name="Content Placeholder 4" descr="Screen Shot 2015-09-21 at 1.47.22 AM.png">
            <a:hlinkClick r:id="rId2"/>
          </p:cNvPr>
          <p:cNvPicPr>
            <a:picLocks noGrp="1" noChangeAspect="1"/>
          </p:cNvPicPr>
          <p:nvPr>
            <p:ph sz="half" idx="2"/>
          </p:nvPr>
        </p:nvPicPr>
        <p:blipFill>
          <a:blip r:embed="rId3">
            <a:extLst>
              <a:ext uri="{28A0092B-C50C-407E-A947-70E740481C1C}">
                <a14:useLocalDpi xmlns:a14="http://schemas.microsoft.com/office/drawing/2010/main" val="0"/>
              </a:ext>
            </a:extLst>
          </a:blip>
          <a:srcRect l="2269" r="2269"/>
          <a:stretch>
            <a:fillRect/>
          </a:stretch>
        </p:blipFill>
        <p:spPr>
          <a:xfrm>
            <a:off x="4648200" y="1252868"/>
            <a:ext cx="4348532" cy="4873296"/>
          </a:xfrm>
        </p:spPr>
      </p:pic>
    </p:spTree>
    <p:extLst>
      <p:ext uri="{BB962C8B-B14F-4D97-AF65-F5344CB8AC3E}">
        <p14:creationId xmlns:p14="http://schemas.microsoft.com/office/powerpoint/2010/main" val="10759675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9 at 8.13.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21" y="1"/>
            <a:ext cx="7252468" cy="5866950"/>
          </a:xfrm>
          <a:prstGeom prst="rect">
            <a:avLst/>
          </a:prstGeom>
        </p:spPr>
      </p:pic>
      <p:sp>
        <p:nvSpPr>
          <p:cNvPr id="3" name="TextBox 2"/>
          <p:cNvSpPr txBox="1"/>
          <p:nvPr/>
        </p:nvSpPr>
        <p:spPr>
          <a:xfrm>
            <a:off x="0" y="5956604"/>
            <a:ext cx="8786217" cy="646331"/>
          </a:xfrm>
          <a:prstGeom prst="rect">
            <a:avLst/>
          </a:prstGeom>
          <a:noFill/>
        </p:spPr>
        <p:txBody>
          <a:bodyPr wrap="none" rtlCol="0">
            <a:spAutoFit/>
          </a:bodyPr>
          <a:lstStyle/>
          <a:p>
            <a:r>
              <a:rPr lang="en-US" dirty="0" smtClean="0"/>
              <a:t>Source:  Center for Law, Order &amp; Justice report (2012):  “The disproportionate impact of the</a:t>
            </a:r>
          </a:p>
          <a:p>
            <a:r>
              <a:rPr lang="en-US" dirty="0" smtClean="0"/>
              <a:t> criminal justice system on people of color in the Capital Region.” </a:t>
            </a:r>
            <a:endParaRPr lang="en-US" dirty="0"/>
          </a:p>
        </p:txBody>
      </p:sp>
    </p:spTree>
    <p:extLst>
      <p:ext uri="{BB962C8B-B14F-4D97-AF65-F5344CB8AC3E}">
        <p14:creationId xmlns:p14="http://schemas.microsoft.com/office/powerpoint/2010/main" val="1619671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956604"/>
            <a:ext cx="8786217" cy="646331"/>
          </a:xfrm>
          <a:prstGeom prst="rect">
            <a:avLst/>
          </a:prstGeom>
          <a:noFill/>
        </p:spPr>
        <p:txBody>
          <a:bodyPr wrap="none" rtlCol="0">
            <a:spAutoFit/>
          </a:bodyPr>
          <a:lstStyle/>
          <a:p>
            <a:r>
              <a:rPr lang="en-US" dirty="0" smtClean="0"/>
              <a:t>Source:  Center for Law, Order &amp; Justice report (2012):  “The disproportionate impact of the</a:t>
            </a:r>
          </a:p>
          <a:p>
            <a:r>
              <a:rPr lang="en-US" dirty="0" smtClean="0"/>
              <a:t> criminal justice system on people of color in the Capital Region.” </a:t>
            </a:r>
            <a:endParaRPr lang="en-US" dirty="0"/>
          </a:p>
        </p:txBody>
      </p:sp>
      <p:pic>
        <p:nvPicPr>
          <p:cNvPr id="4" name="Picture 3" descr="Screen Shot 2015-09-19 at 8.21.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1" y="0"/>
            <a:ext cx="7108778" cy="5887107"/>
          </a:xfrm>
          <a:prstGeom prst="rect">
            <a:avLst/>
          </a:prstGeom>
        </p:spPr>
      </p:pic>
    </p:spTree>
    <p:extLst>
      <p:ext uri="{BB962C8B-B14F-4D97-AF65-F5344CB8AC3E}">
        <p14:creationId xmlns:p14="http://schemas.microsoft.com/office/powerpoint/2010/main" val="31105721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956604"/>
            <a:ext cx="8786217" cy="646331"/>
          </a:xfrm>
          <a:prstGeom prst="rect">
            <a:avLst/>
          </a:prstGeom>
          <a:noFill/>
        </p:spPr>
        <p:txBody>
          <a:bodyPr wrap="none" rtlCol="0">
            <a:spAutoFit/>
          </a:bodyPr>
          <a:lstStyle/>
          <a:p>
            <a:r>
              <a:rPr lang="en-US" dirty="0" smtClean="0"/>
              <a:t>Source:  Center for Law, Order &amp; Justice report (2012):  “The disproportionate impact of the</a:t>
            </a:r>
          </a:p>
          <a:p>
            <a:r>
              <a:rPr lang="en-US" dirty="0" smtClean="0"/>
              <a:t> criminal justice system on people of color in the Capital Region.” </a:t>
            </a:r>
            <a:endParaRPr lang="en-US" dirty="0"/>
          </a:p>
        </p:txBody>
      </p:sp>
      <p:pic>
        <p:nvPicPr>
          <p:cNvPr id="4" name="Picture 3" descr="Screen Shot 2015-09-19 at 8.25.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0"/>
            <a:ext cx="6599264" cy="5624050"/>
          </a:xfrm>
          <a:prstGeom prst="rect">
            <a:avLst/>
          </a:prstGeom>
        </p:spPr>
      </p:pic>
    </p:spTree>
    <p:extLst>
      <p:ext uri="{BB962C8B-B14F-4D97-AF65-F5344CB8AC3E}">
        <p14:creationId xmlns:p14="http://schemas.microsoft.com/office/powerpoint/2010/main" val="1119010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 confession</a:t>
            </a:r>
            <a:endParaRPr lang="en-US" dirty="0"/>
          </a:p>
        </p:txBody>
      </p:sp>
      <p:sp>
        <p:nvSpPr>
          <p:cNvPr id="3" name="Content Placeholder 2"/>
          <p:cNvSpPr>
            <a:spLocks noGrp="1"/>
          </p:cNvSpPr>
          <p:nvPr>
            <p:ph idx="1"/>
          </p:nvPr>
        </p:nvSpPr>
        <p:spPr/>
        <p:txBody>
          <a:bodyPr/>
          <a:lstStyle/>
          <a:p>
            <a:r>
              <a:rPr lang="en-US" dirty="0" smtClean="0"/>
              <a:t>My profession, economics, has not exactly covered itself with glory by spending a lot of effort and energy on inequality in the past.</a:t>
            </a:r>
          </a:p>
          <a:p>
            <a:r>
              <a:rPr lang="en-US" dirty="0" smtClean="0"/>
              <a:t>Indeed, with a few notable exceptions, inequality has long been something of a “neglected stepchild” for economists.</a:t>
            </a:r>
            <a:endParaRPr lang="en-US" dirty="0"/>
          </a:p>
        </p:txBody>
      </p:sp>
    </p:spTree>
    <p:extLst>
      <p:ext uri="{BB962C8B-B14F-4D97-AF65-F5344CB8AC3E}">
        <p14:creationId xmlns:p14="http://schemas.microsoft.com/office/powerpoint/2010/main" val="41841700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Some scholars say that </a:t>
            </a:r>
          </a:p>
          <a:p>
            <a:pPr marL="0" indent="0">
              <a:buNone/>
            </a:pPr>
            <a:r>
              <a:rPr lang="en-US" dirty="0"/>
              <a:t>“Imprisonment now creates far more crime than it prevents, by ripping apart fragile networks, destroying families, and creating a permanent class of unemployables.” </a:t>
            </a:r>
          </a:p>
        </p:txBody>
      </p:sp>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6780046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1 at 4.35.01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0"/>
            <a:ext cx="5437497" cy="6858000"/>
          </a:xfrm>
          <a:prstGeom prst="rect">
            <a:avLst/>
          </a:prstGeom>
        </p:spPr>
      </p:pic>
    </p:spTree>
    <p:extLst>
      <p:ext uri="{BB962C8B-B14F-4D97-AF65-F5344CB8AC3E}">
        <p14:creationId xmlns:p14="http://schemas.microsoft.com/office/powerpoint/2010/main" val="448985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hlinkClick r:id="rId2"/>
              </a:rPr>
              <a:t>Community Fathers</a:t>
            </a:r>
            <a:r>
              <a:rPr lang="en-US" dirty="0"/>
              <a:t> </a:t>
            </a:r>
            <a:r>
              <a:rPr lang="en-US" dirty="0" smtClean="0"/>
              <a:t>another great community force for good, helping newly released prisoners reconnect with their family responsibilities.</a:t>
            </a:r>
            <a:endParaRPr lang="en-US" dirty="0"/>
          </a:p>
          <a:p>
            <a:pPr marL="0" indent="0">
              <a:buNone/>
            </a:pPr>
            <a:r>
              <a:rPr lang="en-US" dirty="0" smtClean="0"/>
              <a:t>Girls </a:t>
            </a:r>
            <a:r>
              <a:rPr lang="en-US" dirty="0" err="1" smtClean="0"/>
              <a:t>Inc</a:t>
            </a:r>
            <a:r>
              <a:rPr lang="en-US" dirty="0" smtClean="0"/>
              <a:t> (located in Hamilton Hill) has programs to support and encourage young women.</a:t>
            </a:r>
            <a:endParaRPr lang="en-US" dirty="0"/>
          </a:p>
          <a:p>
            <a:pPr marL="0" indent="0">
              <a:buNone/>
            </a:pPr>
            <a:r>
              <a:rPr lang="en-US" dirty="0" smtClean="0"/>
              <a:t>YWCA has domestic violence programs.</a:t>
            </a:r>
          </a:p>
          <a:p>
            <a:pPr marL="0" indent="0">
              <a:buNone/>
            </a:pPr>
            <a:r>
              <a:rPr lang="en-US" dirty="0" smtClean="0"/>
              <a:t>Kenney Center can connect you with all these great community programs and more!</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074751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Community grass roots efforts are great—are they enough?</a:t>
            </a:r>
          </a:p>
          <a:p>
            <a:endParaRPr lang="en-US" dirty="0"/>
          </a:p>
          <a:p>
            <a:r>
              <a:rPr lang="en-US" dirty="0" smtClean="0"/>
              <a:t>What else can/should we do or consider doing to redress inequality?</a:t>
            </a:r>
          </a:p>
          <a:p>
            <a:endParaRPr lang="en-US" dirty="0"/>
          </a:p>
          <a:p>
            <a:pPr marL="0" indent="0">
              <a:buNone/>
            </a:pPr>
            <a:endParaRPr lang="en-US" dirty="0"/>
          </a:p>
        </p:txBody>
      </p:sp>
    </p:spTree>
    <p:extLst>
      <p:ext uri="{BB962C8B-B14F-4D97-AF65-F5344CB8AC3E}">
        <p14:creationId xmlns:p14="http://schemas.microsoft.com/office/powerpoint/2010/main" val="60454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particularly notable exception:</a:t>
            </a:r>
            <a:endParaRPr lang="en-US" dirty="0"/>
          </a:p>
        </p:txBody>
      </p:sp>
      <p:pic>
        <p:nvPicPr>
          <p:cNvPr id="6" name="Content Placeholder 5" descr="Screen Shot 2015-09-18 at 12.36.05 AM.png">
            <a:hlinkClick r:id="rId2"/>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88" b="50511"/>
          <a:stretch/>
        </p:blipFill>
        <p:spPr>
          <a:xfrm>
            <a:off x="992720" y="1417638"/>
            <a:ext cx="3367941" cy="3293432"/>
          </a:xfrm>
        </p:spPr>
      </p:pic>
      <p:pic>
        <p:nvPicPr>
          <p:cNvPr id="8" name="Picture 7" descr="Screen Shot 2015-09-18 at 12.28.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804" y="1417638"/>
            <a:ext cx="3045103" cy="4731370"/>
          </a:xfrm>
          <a:prstGeom prst="rect">
            <a:avLst/>
          </a:prstGeom>
        </p:spPr>
      </p:pic>
      <p:sp>
        <p:nvSpPr>
          <p:cNvPr id="9" name="TextBox 8"/>
          <p:cNvSpPr txBox="1"/>
          <p:nvPr/>
        </p:nvSpPr>
        <p:spPr>
          <a:xfrm>
            <a:off x="992720" y="5263027"/>
            <a:ext cx="3367941" cy="1200329"/>
          </a:xfrm>
          <a:prstGeom prst="rect">
            <a:avLst/>
          </a:prstGeom>
          <a:noFill/>
        </p:spPr>
        <p:txBody>
          <a:bodyPr wrap="square" rtlCol="0">
            <a:spAutoFit/>
          </a:bodyPr>
          <a:lstStyle/>
          <a:p>
            <a:r>
              <a:rPr lang="en-US" dirty="0" smtClean="0"/>
              <a:t>-work has focused on income inequality for past six decades!</a:t>
            </a:r>
            <a:br>
              <a:rPr lang="en-US" dirty="0" smtClean="0"/>
            </a:br>
            <a:r>
              <a:rPr lang="en-US" dirty="0" smtClean="0"/>
              <a:t>- </a:t>
            </a:r>
            <a:r>
              <a:rPr lang="en-US" i="1" dirty="0" smtClean="0"/>
              <a:t>Inequality: What can be done?,</a:t>
            </a:r>
            <a:r>
              <a:rPr lang="en-US" dirty="0" smtClean="0"/>
              <a:t/>
            </a:r>
            <a:br>
              <a:rPr lang="en-US" dirty="0" smtClean="0"/>
            </a:br>
            <a:r>
              <a:rPr lang="en-US" dirty="0" smtClean="0"/>
              <a:t> Harvard </a:t>
            </a:r>
            <a:r>
              <a:rPr lang="en-US" dirty="0" err="1" smtClean="0"/>
              <a:t>Univ</a:t>
            </a:r>
            <a:r>
              <a:rPr lang="en-US" dirty="0" smtClean="0"/>
              <a:t> Press 2015</a:t>
            </a:r>
            <a:endParaRPr lang="en-US" dirty="0"/>
          </a:p>
        </p:txBody>
      </p:sp>
    </p:spTree>
    <p:extLst>
      <p:ext uri="{BB962C8B-B14F-4D97-AF65-F5344CB8AC3E}">
        <p14:creationId xmlns:p14="http://schemas.microsoft.com/office/powerpoint/2010/main" val="3919185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Hugh Dalton (1920):</a:t>
            </a:r>
            <a:endParaRPr lang="en-US" dirty="0"/>
          </a:p>
        </p:txBody>
      </p:sp>
      <p:sp>
        <p:nvSpPr>
          <p:cNvPr id="3" name="Content Placeholder 2"/>
          <p:cNvSpPr>
            <a:spLocks noGrp="1"/>
          </p:cNvSpPr>
          <p:nvPr>
            <p:ph idx="1"/>
          </p:nvPr>
        </p:nvSpPr>
        <p:spPr/>
        <p:txBody>
          <a:bodyPr/>
          <a:lstStyle/>
          <a:p>
            <a:r>
              <a:rPr lang="en-US" dirty="0" smtClean="0"/>
              <a:t>“[income] distribution, as between persons, was either left out of textbooks altogether, or treated so briefly as to suggest that it raised no questions which could not be answered either by generalizations about the factors of production or </a:t>
            </a:r>
            <a:r>
              <a:rPr lang="en-US" b="1" i="1" dirty="0" smtClean="0"/>
              <a:t>by plodding statistical investigations, which professors of economic theory were content to leave to lesser men</a:t>
            </a:r>
            <a:r>
              <a:rPr lang="en-US" dirty="0" smtClean="0"/>
              <a:t>.” </a:t>
            </a:r>
          </a:p>
          <a:p>
            <a:pPr marL="0" indent="0">
              <a:buNone/>
            </a:pPr>
            <a:endParaRPr lang="en-US" sz="1400" dirty="0" smtClean="0"/>
          </a:p>
          <a:p>
            <a:pPr marL="0" indent="0">
              <a:buNone/>
            </a:pPr>
            <a:r>
              <a:rPr lang="en-US" sz="1400" dirty="0" smtClean="0"/>
              <a:t>                                                                        Quoted by Anthony Atkinson in </a:t>
            </a:r>
            <a:r>
              <a:rPr lang="en-US" sz="1400" i="1" dirty="0" smtClean="0"/>
              <a:t>Inequality:  What can be done?</a:t>
            </a:r>
            <a:endParaRPr lang="en-US" sz="1400" i="1" dirty="0"/>
          </a:p>
          <a:p>
            <a:pPr marL="0" indent="0">
              <a:buNone/>
            </a:pPr>
            <a:endParaRPr lang="en-US" dirty="0"/>
          </a:p>
        </p:txBody>
      </p:sp>
    </p:spTree>
    <p:extLst>
      <p:ext uri="{BB962C8B-B14F-4D97-AF65-F5344CB8AC3E}">
        <p14:creationId xmlns:p14="http://schemas.microsoft.com/office/powerpoint/2010/main" val="1531139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Gerard Debreu (1959)</a:t>
            </a:r>
            <a:endParaRPr lang="en-US" dirty="0"/>
          </a:p>
        </p:txBody>
      </p:sp>
      <p:sp>
        <p:nvSpPr>
          <p:cNvPr id="3" name="Content Placeholder 2"/>
          <p:cNvSpPr>
            <a:spLocks noGrp="1"/>
          </p:cNvSpPr>
          <p:nvPr>
            <p:ph idx="1"/>
          </p:nvPr>
        </p:nvSpPr>
        <p:spPr/>
        <p:txBody>
          <a:bodyPr>
            <a:normAutofit/>
          </a:bodyPr>
          <a:lstStyle/>
          <a:p>
            <a:r>
              <a:rPr lang="en-US" sz="4800" dirty="0" smtClean="0"/>
              <a:t>“[T]his neglect [of income distribution] is still visible in introductory textbooks and books on microeconomic theory.”</a:t>
            </a:r>
            <a:endParaRPr lang="en-US" sz="4800" dirty="0"/>
          </a:p>
        </p:txBody>
      </p:sp>
    </p:spTree>
    <p:extLst>
      <p:ext uri="{BB962C8B-B14F-4D97-AF65-F5344CB8AC3E}">
        <p14:creationId xmlns:p14="http://schemas.microsoft.com/office/powerpoint/2010/main" val="320919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Textbook used in Union’s Eco 101?</a:t>
            </a:r>
            <a:endParaRPr lang="en-US" dirty="0"/>
          </a:p>
        </p:txBody>
      </p:sp>
      <p:sp>
        <p:nvSpPr>
          <p:cNvPr id="3" name="Content Placeholder 2"/>
          <p:cNvSpPr>
            <a:spLocks noGrp="1"/>
          </p:cNvSpPr>
          <p:nvPr>
            <p:ph idx="1"/>
          </p:nvPr>
        </p:nvSpPr>
        <p:spPr/>
        <p:txBody>
          <a:bodyPr>
            <a:normAutofit/>
          </a:bodyPr>
          <a:lstStyle/>
          <a:p>
            <a:endParaRPr lang="en-US" i="1" dirty="0"/>
          </a:p>
        </p:txBody>
      </p:sp>
    </p:spTree>
    <p:extLst>
      <p:ext uri="{BB962C8B-B14F-4D97-AF65-F5344CB8AC3E}">
        <p14:creationId xmlns:p14="http://schemas.microsoft.com/office/powerpoint/2010/main" val="3295136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Textbook used in Union’s Eco 101?</a:t>
            </a:r>
            <a:endParaRPr lang="en-US" dirty="0"/>
          </a:p>
        </p:txBody>
      </p:sp>
      <p:sp>
        <p:nvSpPr>
          <p:cNvPr id="3" name="Content Placeholder 2"/>
          <p:cNvSpPr>
            <a:spLocks noGrp="1"/>
          </p:cNvSpPr>
          <p:nvPr>
            <p:ph idx="1"/>
          </p:nvPr>
        </p:nvSpPr>
        <p:spPr/>
        <p:txBody>
          <a:bodyPr>
            <a:normAutofit/>
          </a:bodyPr>
          <a:lstStyle/>
          <a:p>
            <a:r>
              <a:rPr lang="en-US" dirty="0" smtClean="0"/>
              <a:t>Greg </a:t>
            </a:r>
            <a:r>
              <a:rPr lang="en-US" dirty="0" err="1" smtClean="0"/>
              <a:t>Mankiw</a:t>
            </a:r>
            <a:r>
              <a:rPr lang="en-US" i="1" dirty="0" smtClean="0"/>
              <a:t>, Essentials of Economics</a:t>
            </a:r>
            <a:endParaRPr lang="en-US" i="1" dirty="0"/>
          </a:p>
        </p:txBody>
      </p:sp>
    </p:spTree>
    <p:extLst>
      <p:ext uri="{BB962C8B-B14F-4D97-AF65-F5344CB8AC3E}">
        <p14:creationId xmlns:p14="http://schemas.microsoft.com/office/powerpoint/2010/main" val="3034237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9834</TotalTime>
  <Words>1685</Words>
  <Application>Microsoft Office PowerPoint</Application>
  <PresentationFormat>On-screen Show (4:3)</PresentationFormat>
  <Paragraphs>133</Paragraphs>
  <Slides>43</Slides>
  <Notes>9</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Schenectady as  Inequality Action Laboratory?</vt:lpstr>
      <vt:lpstr>Schenectady</vt:lpstr>
      <vt:lpstr>First: a confession</vt:lpstr>
      <vt:lpstr>First: a confession</vt:lpstr>
      <vt:lpstr>One particularly notable exception:</vt:lpstr>
      <vt:lpstr>Hugh Dalton (1920):</vt:lpstr>
      <vt:lpstr>Gerard Debreu (1959)</vt:lpstr>
      <vt:lpstr>Textbook used in Union’s Eco 101?</vt:lpstr>
      <vt:lpstr>Textbook used in Union’s Eco 101?</vt:lpstr>
      <vt:lpstr>Textbook used in Union’s Eco 101?</vt:lpstr>
      <vt:lpstr>Textbook used in Union’s Eco 101?</vt:lpstr>
      <vt:lpstr>PowerPoint Presentation</vt:lpstr>
      <vt:lpstr>Memo circulated in 1991 by Larry Summers (then chief economist at World Bank, later US Treasury Secretary under Bill Clinton, then President of Harvard…) </vt:lpstr>
      <vt:lpstr>Brazil Secretary of the Environment’s Response to Larry Summers </vt:lpstr>
      <vt:lpstr>PowerPoint Presentation</vt:lpstr>
      <vt:lpstr>PowerPoint Presentation</vt:lpstr>
      <vt:lpstr>Can you guess where I was born &amp; raised?</vt:lpstr>
      <vt:lpstr>Can you guess where I was born &amp; raised?</vt:lpstr>
      <vt:lpstr>PowerPoint Presentation</vt:lpstr>
      <vt:lpstr>PowerPoint Presentation</vt:lpstr>
      <vt:lpstr>Irony</vt:lpstr>
      <vt:lpstr>American Apartheid Harvard University Press (1993)  </vt:lpstr>
      <vt:lpstr>American Apartheid Harvard University Press (1993)  </vt:lpstr>
      <vt:lpstr>City of Schenectady puzzle</vt:lpstr>
      <vt:lpstr>Good news/bad news answers</vt:lpstr>
      <vt:lpstr>Good news/bad news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Schenectady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O'Keeffe</dc:creator>
  <cp:lastModifiedBy>Eshragh</cp:lastModifiedBy>
  <cp:revision>102</cp:revision>
  <dcterms:created xsi:type="dcterms:W3CDTF">2015-09-14T21:46:50Z</dcterms:created>
  <dcterms:modified xsi:type="dcterms:W3CDTF">2015-09-23T00:05:12Z</dcterms:modified>
</cp:coreProperties>
</file>