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63" r:id="rId5"/>
    <p:sldId id="262" r:id="rId6"/>
    <p:sldId id="261" r:id="rId7"/>
    <p:sldId id="299" r:id="rId8"/>
    <p:sldId id="301" r:id="rId9"/>
    <p:sldId id="300" r:id="rId10"/>
    <p:sldId id="272" r:id="rId11"/>
    <p:sldId id="273" r:id="rId12"/>
    <p:sldId id="282" r:id="rId13"/>
    <p:sldId id="302" r:id="rId14"/>
    <p:sldId id="296" r:id="rId15"/>
    <p:sldId id="293" r:id="rId16"/>
    <p:sldId id="295" r:id="rId17"/>
    <p:sldId id="294" r:id="rId18"/>
    <p:sldId id="303" r:id="rId19"/>
    <p:sldId id="305" r:id="rId20"/>
    <p:sldId id="285" r:id="rId21"/>
    <p:sldId id="316" r:id="rId22"/>
    <p:sldId id="297" r:id="rId23"/>
    <p:sldId id="313" r:id="rId24"/>
    <p:sldId id="310" r:id="rId25"/>
    <p:sldId id="312" r:id="rId26"/>
    <p:sldId id="311" r:id="rId27"/>
    <p:sldId id="314" r:id="rId28"/>
    <p:sldId id="276" r:id="rId29"/>
    <p:sldId id="315" r:id="rId30"/>
    <p:sldId id="265" r:id="rId31"/>
    <p:sldId id="268" r:id="rId32"/>
    <p:sldId id="269" r:id="rId33"/>
    <p:sldId id="286" r:id="rId34"/>
    <p:sldId id="281" r:id="rId35"/>
    <p:sldId id="317" r:id="rId36"/>
    <p:sldId id="318" r:id="rId37"/>
    <p:sldId id="320" r:id="rId38"/>
    <p:sldId id="319" r:id="rId39"/>
    <p:sldId id="260" r:id="rId40"/>
    <p:sldId id="259" r:id="rId41"/>
    <p:sldId id="287" r:id="rId42"/>
    <p:sldId id="292" r:id="rId43"/>
    <p:sldId id="266" r:id="rId44"/>
    <p:sldId id="290" r:id="rId45"/>
    <p:sldId id="288" r:id="rId46"/>
    <p:sldId id="284" r:id="rId47"/>
    <p:sldId id="289" r:id="rId48"/>
    <p:sldId id="271" r:id="rId49"/>
    <p:sldId id="274" r:id="rId50"/>
    <p:sldId id="267" r:id="rId51"/>
    <p:sldId id="280" r:id="rId52"/>
    <p:sldId id="277" r:id="rId53"/>
    <p:sldId id="278" r:id="rId54"/>
    <p:sldId id="283" r:id="rId55"/>
    <p:sldId id="309" r:id="rId56"/>
    <p:sldId id="307" r:id="rId57"/>
    <p:sldId id="306" r:id="rId5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859" y="7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3130042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78084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221110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84029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108633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12837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149383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416087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557443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63808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F72AEE-CD1D-48A4-A4F3-4B7A1881661A}" type="datetimeFigureOut">
              <a:rPr lang="en-US" smtClean="0"/>
              <a:t>10/3/2016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97C94-91AA-4D49-A0D1-977B318DF5AE}" type="slidenum">
              <a:rPr lang="en-US" smtClean="0"/>
              <a:t>‹#›</a:t>
            </a:fld>
            <a:endParaRPr lang="en-US" dirty="0"/>
          </a:p>
        </p:txBody>
      </p:sp>
    </p:spTree>
    <p:extLst>
      <p:ext uri="{BB962C8B-B14F-4D97-AF65-F5344CB8AC3E}">
        <p14:creationId xmlns:p14="http://schemas.microsoft.com/office/powerpoint/2010/main" val="117868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72AEE-CD1D-48A4-A4F3-4B7A1881661A}" type="datetimeFigureOut">
              <a:rPr lang="en-US" smtClean="0"/>
              <a:t>10/3/2016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97C94-91AA-4D49-A0D1-977B318DF5AE}" type="slidenum">
              <a:rPr lang="en-US" smtClean="0"/>
              <a:t>‹#›</a:t>
            </a:fld>
            <a:endParaRPr lang="en-US" dirty="0"/>
          </a:p>
        </p:txBody>
      </p:sp>
    </p:spTree>
    <p:extLst>
      <p:ext uri="{BB962C8B-B14F-4D97-AF65-F5344CB8AC3E}">
        <p14:creationId xmlns:p14="http://schemas.microsoft.com/office/powerpoint/2010/main" val="607897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loomberg.com/news/articles/2015-08-13/these-ceos-make-the-most-money-compared-with-their-work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alon.com/2015/03/07/the_myth_destroying_america_why_social_mobility_is_beyond_ordinary_peoples_control/" TargetMode="External"/><Relationship Id="rId2" Type="http://schemas.openxmlformats.org/officeDocument/2006/relationships/hyperlink" Target="http://www.levyinstitute.org/pubs/wp_589.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reasury.gov/resource-center/tax-policy/Documents/incomemobilitystudy03-08revis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n.wikipedia.org/wiki/Great_Gatsby_curv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theguardian.com/books/2014/jun/17/thomas-piketty-lse-capitalism-tal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hop.comedycentral.com/The-Colbert-Report-r-g-Tee/M/B00KQ2T9KY.ht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ips-dc.org/wp-content/uploads/2015/09/EE2015-Money-To-Burn-Up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businessweek.com/printer/articles/204120-pikettys-capital-an-economists-inequality-ideas-are-all-the-rag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psychologytoday.com/blog/the-human-beast/201210/why-liberal-hearts-bleed-and-conservatives-dont" TargetMode="External"/><Relationship Id="rId2" Type="http://schemas.openxmlformats.org/officeDocument/2006/relationships/hyperlink" Target="http://www.theatlantic.com/business/archive/2012/11/does-your-wage-predict-your-vote/264541/" TargetMode="External"/><Relationship Id="rId1" Type="http://schemas.openxmlformats.org/officeDocument/2006/relationships/slideLayout" Target="../slideLayouts/slideLayout2.xml"/><Relationship Id="rId6" Type="http://schemas.openxmlformats.org/officeDocument/2006/relationships/hyperlink" Target="http://www.alternet.org/news-amp-politics/donald-trump-wont-stop-bragging-about-how-rich-he-and-gop-voters-are-eating-it" TargetMode="External"/><Relationship Id="rId5" Type="http://schemas.openxmlformats.org/officeDocument/2006/relationships/hyperlink" Target="https://books.google.com/books?id=sayNAQAAQBAJ&amp;pg=PA906&amp;lpg=PA906&amp;dq=conservatives+think+about+wealth+psychology&amp;source=bl&amp;ots=D62q0Wlp48&amp;sig=N6YzBJhoJRVKO9CzsYb3tKnKSAc&amp;hl=en&amp;sa=X&amp;ved=0CGMQ6AEwCWoVChMI55_L093ExwIVCpINCh20AAiM#v=onepage&amp;q=conservatives%20think%20about%20wealth%20psychology&amp;f=false" TargetMode="External"/><Relationship Id="rId4" Type="http://schemas.openxmlformats.org/officeDocument/2006/relationships/hyperlink" Target="http://www.nytimes.com/2011/11/13/business/turning-the-dialogue-from-wealth-to-values.html"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www.alternet.org/story/156234/exposing_how_donald_trump_really_made_his_fortune:_inheritance_from_dad_and_the_government's_protection_mostly_did_the_trick"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gc.cuny.edu/Page-Elements/Academics-Research-Centers-Initiatives/Centers-and-Institutes/Luxembourg-Income-Study-Center" TargetMode="External"/><Relationship Id="rId2" Type="http://schemas.openxmlformats.org/officeDocument/2006/relationships/hyperlink" Target="http://topincomes.parisschoolofeconomics.eu/#Graphic" TargetMode="External"/><Relationship Id="rId1" Type="http://schemas.openxmlformats.org/officeDocument/2006/relationships/slideLayout" Target="../slideLayouts/slideLayout2.xml"/><Relationship Id="rId5" Type="http://schemas.openxmlformats.org/officeDocument/2006/relationships/hyperlink" Target="http://scalar.usc.edu/works/growing-apart-a-political-history-of-american-inequality/index" TargetMode="External"/><Relationship Id="rId4" Type="http://schemas.openxmlformats.org/officeDocument/2006/relationships/hyperlink" Target="http://inequality.org/"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calar.usc.edu/works/growing-apart-a-political-history-of-american-inequality/inde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Income and Wealth Inequality in the U.S.</a:t>
            </a:r>
            <a:r>
              <a:rPr lang="en-US" dirty="0" smtClean="0"/>
              <a:t/>
            </a:r>
            <a:br>
              <a:rPr lang="en-US" dirty="0" smtClean="0"/>
            </a:br>
            <a:r>
              <a:rPr lang="en-US" sz="3600" dirty="0" smtClean="0"/>
              <a:t>Causes and Consequences</a:t>
            </a:r>
            <a:endParaRPr lang="en-US" sz="3600" dirty="0"/>
          </a:p>
        </p:txBody>
      </p:sp>
      <p:sp>
        <p:nvSpPr>
          <p:cNvPr id="3" name="Subtitle 2"/>
          <p:cNvSpPr>
            <a:spLocks noGrp="1"/>
          </p:cNvSpPr>
          <p:nvPr>
            <p:ph type="subTitle" idx="1"/>
          </p:nvPr>
        </p:nvSpPr>
        <p:spPr/>
        <p:txBody>
          <a:bodyPr/>
          <a:lstStyle/>
          <a:p>
            <a:r>
              <a:rPr lang="en-US" dirty="0" smtClean="0"/>
              <a:t>Eshragh Motahar</a:t>
            </a:r>
          </a:p>
          <a:p>
            <a:r>
              <a:rPr lang="en-US" dirty="0" smtClean="0"/>
              <a:t>Fall 2016</a:t>
            </a:r>
            <a:endParaRPr lang="en-US" dirty="0"/>
          </a:p>
        </p:txBody>
      </p:sp>
    </p:spTree>
    <p:extLst>
      <p:ext uri="{BB962C8B-B14F-4D97-AF65-F5344CB8AC3E}">
        <p14:creationId xmlns:p14="http://schemas.microsoft.com/office/powerpoint/2010/main" val="12637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7106872"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161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CEO Pay</a:t>
            </a:r>
            <a:endParaRPr lang="en-US" dirty="0"/>
          </a:p>
        </p:txBody>
      </p:sp>
      <p:sp>
        <p:nvSpPr>
          <p:cNvPr id="3" name="Content Placeholder 2"/>
          <p:cNvSpPr>
            <a:spLocks noGrp="1"/>
          </p:cNvSpPr>
          <p:nvPr>
            <p:ph idx="1"/>
          </p:nvPr>
        </p:nvSpPr>
        <p:spPr/>
        <p:txBody>
          <a:bodyPr/>
          <a:lstStyle/>
          <a:p>
            <a:r>
              <a:rPr lang="en-US" b="1" dirty="0"/>
              <a:t>These U.S. CEOs Make a Lot More Money Than Their Workers</a:t>
            </a:r>
          </a:p>
          <a:p>
            <a:r>
              <a:rPr lang="en-US" sz="1200" dirty="0">
                <a:hlinkClick r:id="rId2"/>
              </a:rPr>
              <a:t>http://</a:t>
            </a:r>
            <a:r>
              <a:rPr lang="en-US" sz="1200" dirty="0" smtClean="0">
                <a:hlinkClick r:id="rId2"/>
              </a:rPr>
              <a:t>www.bloomberg.com/news/articles/2015-08-13/these-ceos-make-the-most-money-compared-with-their-workers</a:t>
            </a:r>
            <a:endParaRPr lang="en-US" sz="1200" dirty="0"/>
          </a:p>
          <a:p>
            <a:endParaRPr lang="en-US" sz="1200" dirty="0" smtClean="0"/>
          </a:p>
          <a:p>
            <a:endParaRPr lang="en-US" sz="1200" dirty="0"/>
          </a:p>
          <a:p>
            <a:r>
              <a:rPr lang="en-US" sz="2800" dirty="0"/>
              <a:t>Average CEO pay at the 350 largest U.S. companies by revenue surged 997 percent from 1978 to 2014, while the compensation of non-supervisory employees rose 10.9 percent, according to the Economic Policy </a:t>
            </a:r>
            <a:r>
              <a:rPr lang="en-US" sz="2800" dirty="0" smtClean="0"/>
              <a:t>Institute.</a:t>
            </a:r>
            <a:r>
              <a:rPr lang="en-US" sz="2800" dirty="0"/>
              <a:t> </a:t>
            </a:r>
          </a:p>
        </p:txBody>
      </p:sp>
    </p:spTree>
    <p:extLst>
      <p:ext uri="{BB962C8B-B14F-4D97-AF65-F5344CB8AC3E}">
        <p14:creationId xmlns:p14="http://schemas.microsoft.com/office/powerpoint/2010/main" val="4103809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980"/>
          <a:stretch/>
        </p:blipFill>
        <p:spPr bwMode="auto">
          <a:xfrm>
            <a:off x="711200" y="0"/>
            <a:ext cx="7721600" cy="542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434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6908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87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and Wealth Disparity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t>
            </a:r>
            <a:r>
              <a:rPr lang="en-US" dirty="0" err="1"/>
              <a:t>Gini</a:t>
            </a:r>
            <a:r>
              <a:rPr lang="en-US" dirty="0"/>
              <a:t> Coefficient measures how equally distributed resources are, on a scale from 0 to 1. In the case of 0, everyone shares all resources equally, and in a society with a coefficient of 1, a single person would own everything. While </a:t>
            </a:r>
            <a:r>
              <a:rPr lang="en-US" dirty="0">
                <a:hlinkClick r:id="rId2"/>
              </a:rPr>
              <a:t>income</a:t>
            </a:r>
            <a:r>
              <a:rPr lang="en-US" dirty="0"/>
              <a:t> in the U.S. is distributed unequally, with a .574 </a:t>
            </a:r>
            <a:r>
              <a:rPr lang="en-US" dirty="0" err="1"/>
              <a:t>gini</a:t>
            </a:r>
            <a:r>
              <a:rPr lang="en-US" dirty="0"/>
              <a:t>, wealth is distributed far more unequally, with a </a:t>
            </a:r>
            <a:r>
              <a:rPr lang="en-US" dirty="0" err="1"/>
              <a:t>gini</a:t>
            </a:r>
            <a:r>
              <a:rPr lang="en-US" dirty="0"/>
              <a:t> of .834 — and financial assets are distributed with a </a:t>
            </a:r>
            <a:r>
              <a:rPr lang="en-US" dirty="0" err="1"/>
              <a:t>gini</a:t>
            </a:r>
            <a:r>
              <a:rPr lang="en-US" dirty="0"/>
              <a:t> of .908, with the richest 10 percent own a whopping 83 percent</a:t>
            </a:r>
            <a:r>
              <a:rPr lang="en-US" dirty="0" smtClean="0"/>
              <a:t>.</a:t>
            </a:r>
          </a:p>
          <a:p>
            <a:r>
              <a:rPr lang="en-US" sz="1200" dirty="0"/>
              <a:t>Source:   The myth destroying America: Why social mobility is beyond ordinary people’s control</a:t>
            </a:r>
          </a:p>
          <a:p>
            <a:r>
              <a:rPr lang="en-US" sz="1200" dirty="0"/>
              <a:t>Americans overwhelmingly believe they control their financial destinies, but a huge body of research says otherwise</a:t>
            </a:r>
          </a:p>
          <a:p>
            <a:r>
              <a:rPr lang="en-US" sz="1200" dirty="0"/>
              <a:t>Sean </a:t>
            </a:r>
            <a:r>
              <a:rPr lang="en-US" sz="1200" dirty="0" err="1" smtClean="0"/>
              <a:t>McElwee</a:t>
            </a:r>
            <a:r>
              <a:rPr lang="en-US" sz="1200" dirty="0"/>
              <a:t>. Saturday, Mar 7, 2015. </a:t>
            </a:r>
            <a:r>
              <a:rPr lang="en-US" sz="1200" dirty="0">
                <a:hlinkClick r:id="rId3"/>
              </a:rPr>
              <a:t>http://www.salon.com/2015/03/07/the_myth_destroying_america_why_social_mobility_is_beyond_ordinary_peoples_control</a:t>
            </a:r>
            <a:r>
              <a:rPr lang="en-US" sz="1200" dirty="0" smtClean="0">
                <a:hlinkClick r:id="rId3"/>
              </a:rPr>
              <a:t>/</a:t>
            </a:r>
            <a:r>
              <a:rPr lang="en-US" sz="1200" dirty="0" smtClean="0"/>
              <a:t> </a:t>
            </a:r>
            <a:endParaRPr lang="en-US" sz="1300" dirty="0"/>
          </a:p>
        </p:txBody>
      </p:sp>
    </p:spTree>
    <p:extLst>
      <p:ext uri="{BB962C8B-B14F-4D97-AF65-F5344CB8AC3E}">
        <p14:creationId xmlns:p14="http://schemas.microsoft.com/office/powerpoint/2010/main" val="3203508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and Wealth Disparity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57325"/>
            <a:ext cx="61912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528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Mobility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2007 </a:t>
            </a:r>
            <a:r>
              <a:rPr lang="en-US" dirty="0"/>
              <a:t>Treasury Department </a:t>
            </a:r>
            <a:r>
              <a:rPr lang="en-US" dirty="0">
                <a:hlinkClick r:id="rId2"/>
              </a:rPr>
              <a:t>study</a:t>
            </a:r>
            <a:r>
              <a:rPr lang="en-US" dirty="0"/>
              <a:t> of inequality allows us to examine mobility at the most elite level. On the horizontal axis (see below) is an individual’s position on the income spectrum in 1996. On the vertical level is where they were in 2005. To examine the myth of mobility, I focused on the chances of making it into the top 10, 5 or 1 percent. We see that these chances are abysmal. Only .2 percent of those who began in the bottom quintile made it into the top 1 percent. In contrast, 82.7 percent of those who began in the top 1 percent remained in the top 10 percent a decade later.</a:t>
            </a:r>
          </a:p>
        </p:txBody>
      </p:sp>
    </p:spTree>
    <p:extLst>
      <p:ext uri="{BB962C8B-B14F-4D97-AF65-F5344CB8AC3E}">
        <p14:creationId xmlns:p14="http://schemas.microsoft.com/office/powerpoint/2010/main" val="2096119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Mobility</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0767"/>
            <a:ext cx="7442439" cy="404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99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Several studies </a:t>
            </a:r>
            <a:r>
              <a:rPr lang="en-US" dirty="0"/>
              <a:t>have indicated that higher income inequality corresponds with lower income mobility. In other words, income brackets tend to be increasingly "sticky" as income inequality increases. This is described by a concept called the </a:t>
            </a:r>
            <a:r>
              <a:rPr lang="en-US" dirty="0">
                <a:hlinkClick r:id="rId2" tooltip="Great Gatsby curve"/>
              </a:rPr>
              <a:t>Great Gatsby curve</a:t>
            </a:r>
            <a:r>
              <a:rPr lang="en-US" dirty="0"/>
              <a:t>.</a:t>
            </a:r>
          </a:p>
        </p:txBody>
      </p:sp>
    </p:spTree>
    <p:extLst>
      <p:ext uri="{BB962C8B-B14F-4D97-AF65-F5344CB8AC3E}">
        <p14:creationId xmlns:p14="http://schemas.microsoft.com/office/powerpoint/2010/main" val="506776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Gatsby Curve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23825"/>
            <a:ext cx="650240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8830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What do we mean by inequality</a:t>
            </a:r>
          </a:p>
          <a:p>
            <a:pPr lvl="1"/>
            <a:r>
              <a:rPr lang="en-US" dirty="0" smtClean="0"/>
              <a:t>Income (pre-tax, post-tax), Wealth</a:t>
            </a:r>
          </a:p>
          <a:p>
            <a:r>
              <a:rPr lang="en-US" dirty="0" smtClean="0"/>
              <a:t>Is it inevitable</a:t>
            </a:r>
          </a:p>
          <a:p>
            <a:r>
              <a:rPr lang="en-US" dirty="0" smtClean="0"/>
              <a:t>Historical context</a:t>
            </a:r>
          </a:p>
          <a:p>
            <a:r>
              <a:rPr lang="en-US" dirty="0" smtClean="0"/>
              <a:t>What is new?</a:t>
            </a:r>
          </a:p>
          <a:p>
            <a:r>
              <a:rPr lang="en-US" dirty="0" smtClean="0"/>
              <a:t>Why should we care about it </a:t>
            </a:r>
          </a:p>
          <a:p>
            <a:r>
              <a:rPr lang="en-US" dirty="0" smtClean="0"/>
              <a:t>Policies</a:t>
            </a:r>
          </a:p>
          <a:p>
            <a:endParaRPr lang="en-US" dirty="0"/>
          </a:p>
        </p:txBody>
      </p:sp>
    </p:spTree>
    <p:extLst>
      <p:ext uri="{BB962C8B-B14F-4D97-AF65-F5344CB8AC3E}">
        <p14:creationId xmlns:p14="http://schemas.microsoft.com/office/powerpoint/2010/main" val="972215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summary, as of now (in approximate numbers)…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top 1% </a:t>
            </a:r>
          </a:p>
          <a:p>
            <a:pPr lvl="1"/>
            <a:r>
              <a:rPr lang="en-US" sz="3200" dirty="0" smtClean="0"/>
              <a:t>is taking home more than 20% of total income</a:t>
            </a:r>
          </a:p>
          <a:p>
            <a:pPr lvl="1"/>
            <a:r>
              <a:rPr lang="en-US" sz="3200" dirty="0" smtClean="0"/>
              <a:t>Owns at least 38% of total wealth</a:t>
            </a:r>
            <a:endParaRPr lang="en-US" sz="3200" dirty="0"/>
          </a:p>
          <a:p>
            <a:r>
              <a:rPr lang="en-US" dirty="0" smtClean="0"/>
              <a:t>The richest 400 people in the U.S. have more wealth than the bottom 150 million Americans put together</a:t>
            </a:r>
          </a:p>
          <a:p>
            <a:r>
              <a:rPr lang="en-US" dirty="0" smtClean="0"/>
              <a:t>CEOs of large corporations now earn 300 times wages of average workers (vs. 35-40 times in 50s-60s)</a:t>
            </a:r>
          </a:p>
          <a:p>
            <a:endParaRPr lang="en-US" dirty="0" smtClean="0"/>
          </a:p>
          <a:p>
            <a:pPr lvl="1"/>
            <a:endParaRPr lang="en-US" dirty="0"/>
          </a:p>
        </p:txBody>
      </p:sp>
    </p:spTree>
    <p:extLst>
      <p:ext uri="{BB962C8B-B14F-4D97-AF65-F5344CB8AC3E}">
        <p14:creationId xmlns:p14="http://schemas.microsoft.com/office/powerpoint/2010/main" val="3512107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retirement savings accumulated by just</a:t>
            </a:r>
            <a:br>
              <a:rPr lang="en-US" dirty="0"/>
            </a:br>
            <a:r>
              <a:rPr lang="en-US" dirty="0"/>
              <a:t>100 chief executives are equal to the entire retirement accounts of 41 percent of U.S. families -- or more than 116 million people, a new study finds.  [</a:t>
            </a:r>
            <a:r>
              <a:rPr lang="en-US" i="1" dirty="0" smtClean="0"/>
              <a:t>Bloomberg, 2015</a:t>
            </a:r>
            <a:r>
              <a:rPr lang="en-US" dirty="0" smtClean="0"/>
              <a:t>]</a:t>
            </a:r>
            <a:endParaRPr lang="en-US" dirty="0"/>
          </a:p>
          <a:p>
            <a:pPr marL="0" indent="0">
              <a:buNone/>
            </a:pPr>
            <a:endParaRPr lang="en-US" dirty="0"/>
          </a:p>
          <a:p>
            <a:r>
              <a:rPr lang="en-US" dirty="0"/>
              <a:t>The combined wealth of the richest 1 percent will overtake that of the other 99 percent of people by 2016.  [</a:t>
            </a:r>
            <a:r>
              <a:rPr lang="en-US" dirty="0" smtClean="0"/>
              <a:t>Oxfam, 2015]</a:t>
            </a:r>
            <a:endParaRPr lang="en-US" dirty="0"/>
          </a:p>
          <a:p>
            <a:endParaRPr lang="en-US" dirty="0"/>
          </a:p>
        </p:txBody>
      </p:sp>
    </p:spTree>
    <p:extLst>
      <p:ext uri="{BB962C8B-B14F-4D97-AF65-F5344CB8AC3E}">
        <p14:creationId xmlns:p14="http://schemas.microsoft.com/office/powerpoint/2010/main" val="2644850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Pre-tax</a:t>
            </a:r>
          </a:p>
          <a:p>
            <a:pPr lvl="1"/>
            <a:r>
              <a:rPr lang="en-US" dirty="0" smtClean="0"/>
              <a:t>Globalization, Trade Policy</a:t>
            </a:r>
          </a:p>
          <a:p>
            <a:pPr lvl="1"/>
            <a:r>
              <a:rPr lang="en-US" dirty="0" smtClean="0"/>
              <a:t>Skill-bias technological change</a:t>
            </a:r>
          </a:p>
          <a:p>
            <a:pPr lvl="1"/>
            <a:r>
              <a:rPr lang="en-US" dirty="0" smtClean="0"/>
              <a:t>Declining union power</a:t>
            </a:r>
          </a:p>
          <a:p>
            <a:pPr lvl="1"/>
            <a:r>
              <a:rPr lang="en-US" dirty="0" smtClean="0"/>
              <a:t>Stagnant minimum wage</a:t>
            </a:r>
          </a:p>
          <a:p>
            <a:pPr lvl="1"/>
            <a:r>
              <a:rPr lang="en-US" dirty="0" err="1" smtClean="0"/>
              <a:t>Financialization</a:t>
            </a:r>
            <a:endParaRPr lang="en-US" dirty="0" smtClean="0"/>
          </a:p>
          <a:p>
            <a:r>
              <a:rPr lang="en-US" dirty="0" smtClean="0"/>
              <a:t>Post-tax</a:t>
            </a:r>
          </a:p>
          <a:p>
            <a:pPr lvl="1"/>
            <a:r>
              <a:rPr lang="en-US" dirty="0" smtClean="0"/>
              <a:t>Tax laws</a:t>
            </a:r>
          </a:p>
          <a:p>
            <a:pPr lvl="1"/>
            <a:r>
              <a:rPr lang="en-US" dirty="0" smtClean="0"/>
              <a:t>Slashing welfare</a:t>
            </a:r>
            <a:endParaRPr lang="en-US" dirty="0"/>
          </a:p>
          <a:p>
            <a:pPr marL="514350" indent="-457200"/>
            <a:r>
              <a:rPr lang="en-US" dirty="0" smtClean="0"/>
              <a:t>“Neo-liberalism”</a:t>
            </a:r>
          </a:p>
        </p:txBody>
      </p:sp>
    </p:spTree>
    <p:extLst>
      <p:ext uri="{BB962C8B-B14F-4D97-AF65-F5344CB8AC3E}">
        <p14:creationId xmlns:p14="http://schemas.microsoft.com/office/powerpoint/2010/main" val="3254958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685800"/>
            <a:ext cx="7259406"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374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193" y="990600"/>
            <a:ext cx="8095407" cy="486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013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548976" cy="5276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6906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685799"/>
            <a:ext cx="7848600" cy="539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485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6324600" cy="5880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9192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533400"/>
            <a:ext cx="75184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958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589308" cy="569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619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t>Book published in Spring 2014</a:t>
            </a:r>
          </a:p>
          <a:p>
            <a:r>
              <a:rPr lang="en-US" b="1" i="1" dirty="0" smtClean="0"/>
              <a:t>Capital in the Twenty-First Century </a:t>
            </a:r>
          </a:p>
          <a:p>
            <a:endParaRPr lang="en-US" b="1" dirty="0"/>
          </a:p>
          <a:p>
            <a:r>
              <a:rPr lang="en-US" b="1" dirty="0" smtClean="0"/>
              <a:t>Piketty </a:t>
            </a:r>
            <a:r>
              <a:rPr lang="en-US" b="1" dirty="0"/>
              <a:t>mania: how an economics lecture became the hottest gig in town </a:t>
            </a:r>
            <a:endParaRPr lang="en-US" b="1" dirty="0" smtClean="0"/>
          </a:p>
          <a:p>
            <a:endParaRPr lang="en-US" b="1" dirty="0"/>
          </a:p>
          <a:p>
            <a:r>
              <a:rPr lang="en-US" sz="1200" dirty="0">
                <a:hlinkClick r:id="rId2"/>
              </a:rPr>
              <a:t>http://</a:t>
            </a:r>
            <a:r>
              <a:rPr lang="en-US" sz="1200" dirty="0" smtClean="0">
                <a:hlinkClick r:id="rId2"/>
              </a:rPr>
              <a:t>www.theguardian.com/books/2014/jun/17/thomas-piketty-lse-capitalism-talk</a:t>
            </a:r>
            <a:r>
              <a:rPr lang="en-US" sz="1200" dirty="0" smtClean="0"/>
              <a:t> </a:t>
            </a:r>
            <a:endParaRPr lang="en-US" sz="1200" dirty="0"/>
          </a:p>
        </p:txBody>
      </p:sp>
    </p:spTree>
    <p:extLst>
      <p:ext uri="{BB962C8B-B14F-4D97-AF65-F5344CB8AC3E}">
        <p14:creationId xmlns:p14="http://schemas.microsoft.com/office/powerpoint/2010/main" val="4107959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Piketty’s Contributions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truly rich—top 1%  [making it “visible”]</a:t>
            </a:r>
          </a:p>
          <a:p>
            <a:r>
              <a:rPr lang="en-US" dirty="0" smtClean="0"/>
              <a:t>Inheritance</a:t>
            </a:r>
          </a:p>
          <a:p>
            <a:pPr lvl="1"/>
            <a:r>
              <a:rPr lang="en-US" dirty="0" smtClean="0"/>
              <a:t>“we’re … on </a:t>
            </a:r>
            <a:r>
              <a:rPr lang="en-US" dirty="0"/>
              <a:t>a path back to “patrimonial capitalism,” in which the commanding heights of the economy are controlled not by talented individuals but by family dynasties</a:t>
            </a:r>
            <a:r>
              <a:rPr lang="en-US" dirty="0" smtClean="0"/>
              <a:t>.”</a:t>
            </a:r>
          </a:p>
          <a:p>
            <a:r>
              <a:rPr lang="en-US" dirty="0" smtClean="0"/>
              <a:t>“It’s </a:t>
            </a:r>
            <a:r>
              <a:rPr lang="en-US" dirty="0"/>
              <a:t>a work that melds grand historical sweep—when was the last time you heard an economist invoke Jane Austen and Balzac?—with painstaking data analysis</a:t>
            </a:r>
            <a:r>
              <a:rPr lang="en-US" dirty="0" smtClean="0"/>
              <a:t>.”</a:t>
            </a:r>
            <a:endParaRPr lang="en-US" dirty="0"/>
          </a:p>
        </p:txBody>
      </p:sp>
    </p:spTree>
    <p:extLst>
      <p:ext uri="{BB962C8B-B14F-4D97-AF65-F5344CB8AC3E}">
        <p14:creationId xmlns:p14="http://schemas.microsoft.com/office/powerpoint/2010/main" val="28988986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Piketty’s Contributions (2)</a:t>
            </a:r>
            <a:endParaRPr lang="en-US" dirty="0"/>
          </a:p>
        </p:txBody>
      </p:sp>
      <p:sp>
        <p:nvSpPr>
          <p:cNvPr id="3" name="Content Placeholder 2"/>
          <p:cNvSpPr>
            <a:spLocks noGrp="1"/>
          </p:cNvSpPr>
          <p:nvPr>
            <p:ph idx="1"/>
          </p:nvPr>
        </p:nvSpPr>
        <p:spPr/>
        <p:txBody>
          <a:bodyPr/>
          <a:lstStyle/>
          <a:p>
            <a:r>
              <a:rPr lang="en-US" dirty="0" smtClean="0"/>
              <a:t>Income from capital vs. earned income (wages and salaries)</a:t>
            </a:r>
          </a:p>
          <a:p>
            <a:r>
              <a:rPr lang="en-US" dirty="0" smtClean="0"/>
              <a:t>Unequal </a:t>
            </a:r>
            <a:r>
              <a:rPr lang="en-US" dirty="0"/>
              <a:t>ownership of assets, not unequal pay, i</a:t>
            </a:r>
            <a:r>
              <a:rPr lang="en-US" dirty="0" smtClean="0"/>
              <a:t>s </a:t>
            </a:r>
            <a:r>
              <a:rPr lang="en-US" dirty="0"/>
              <a:t>the prime driver of income </a:t>
            </a:r>
            <a:r>
              <a:rPr lang="en-US" dirty="0" smtClean="0"/>
              <a:t>disparities</a:t>
            </a:r>
          </a:p>
          <a:p>
            <a:endParaRPr lang="en-US" dirty="0"/>
          </a:p>
          <a:p>
            <a:r>
              <a:rPr lang="en-US" dirty="0" smtClean="0"/>
              <a:t>A good diagnosis is important if one is looking for remedies.</a:t>
            </a:r>
            <a:endParaRPr lang="en-US" dirty="0"/>
          </a:p>
        </p:txBody>
      </p:sp>
    </p:spTree>
    <p:extLst>
      <p:ext uri="{BB962C8B-B14F-4D97-AF65-F5344CB8AC3E}">
        <p14:creationId xmlns:p14="http://schemas.microsoft.com/office/powerpoint/2010/main" val="13993151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“Patrimonial capitalism</a:t>
            </a:r>
            <a:r>
              <a:rPr lang="en-US" dirty="0"/>
              <a:t>” </a:t>
            </a:r>
            <a:endParaRPr lang="en-US" dirty="0" smtClean="0"/>
          </a:p>
          <a:p>
            <a:r>
              <a:rPr lang="en-US" dirty="0" smtClean="0"/>
              <a:t>Inequality </a:t>
            </a:r>
            <a:r>
              <a:rPr lang="en-US" dirty="0"/>
              <a:t>of opportunity</a:t>
            </a:r>
          </a:p>
          <a:p>
            <a:r>
              <a:rPr lang="en-US" dirty="0" smtClean="0"/>
              <a:t>Oligarchy</a:t>
            </a:r>
            <a:endParaRPr lang="en-US" dirty="0"/>
          </a:p>
          <a:p>
            <a:endParaRPr lang="en-US" dirty="0" smtClean="0"/>
          </a:p>
          <a:p>
            <a:r>
              <a:rPr lang="en-US" dirty="0" smtClean="0"/>
              <a:t>Lower growth (MPC differentials, etc.)</a:t>
            </a:r>
          </a:p>
          <a:p>
            <a:r>
              <a:rPr lang="en-US" dirty="0" smtClean="0"/>
              <a:t>More unstable economy:  financial crises/deflation</a:t>
            </a:r>
          </a:p>
          <a:p>
            <a:r>
              <a:rPr lang="en-US" dirty="0" smtClean="0"/>
              <a:t>Reduced income mobility</a:t>
            </a:r>
          </a:p>
          <a:p>
            <a:r>
              <a:rPr lang="en-US" dirty="0" smtClean="0"/>
              <a:t>Higher levels of household debt</a:t>
            </a:r>
          </a:p>
          <a:p>
            <a:r>
              <a:rPr lang="en-US" dirty="0" smtClean="0"/>
              <a:t>Political/policy dimensions</a:t>
            </a:r>
          </a:p>
          <a:p>
            <a:r>
              <a:rPr lang="en-US" dirty="0" smtClean="0"/>
              <a:t>Disequilibrium dynamics</a:t>
            </a:r>
          </a:p>
        </p:txBody>
      </p:sp>
    </p:spTree>
    <p:extLst>
      <p:ext uri="{BB962C8B-B14F-4D97-AF65-F5344CB8AC3E}">
        <p14:creationId xmlns:p14="http://schemas.microsoft.com/office/powerpoint/2010/main" val="158869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U.S. becoming an Oligarchy?</a:t>
            </a:r>
            <a:endParaRPr lang="en-US" dirty="0"/>
          </a:p>
        </p:txBody>
      </p:sp>
      <p:sp>
        <p:nvSpPr>
          <p:cNvPr id="3" name="Content Placeholder 2"/>
          <p:cNvSpPr>
            <a:spLocks noGrp="1"/>
          </p:cNvSpPr>
          <p:nvPr>
            <p:ph idx="1"/>
          </p:nvPr>
        </p:nvSpPr>
        <p:spPr/>
        <p:txBody>
          <a:bodyPr/>
          <a:lstStyle/>
          <a:p>
            <a:r>
              <a:rPr lang="en-US" dirty="0" smtClean="0"/>
              <a:t>“Fewer </a:t>
            </a:r>
            <a:r>
              <a:rPr lang="en-US" dirty="0"/>
              <a:t>than four hundred families are responsible for almost half the money raised in the 2016 presidential campaign, a concentration of political donors that is </a:t>
            </a:r>
            <a:r>
              <a:rPr lang="en-US" dirty="0" smtClean="0"/>
              <a:t>unprecedented </a:t>
            </a:r>
            <a:r>
              <a:rPr lang="en-US" dirty="0"/>
              <a:t>in the modern era</a:t>
            </a:r>
            <a:r>
              <a:rPr lang="en-US" dirty="0" smtClean="0"/>
              <a:t>.”</a:t>
            </a:r>
          </a:p>
          <a:p>
            <a:endParaRPr lang="en-US" dirty="0"/>
          </a:p>
          <a:p>
            <a:r>
              <a:rPr lang="en-US" sz="2400" i="1" dirty="0" smtClean="0"/>
              <a:t>The New York Times</a:t>
            </a:r>
            <a:r>
              <a:rPr lang="en-US" sz="2400" dirty="0" smtClean="0"/>
              <a:t>, August, 2015</a:t>
            </a:r>
            <a:endParaRPr lang="en-US" sz="2400" dirty="0"/>
          </a:p>
        </p:txBody>
      </p:sp>
    </p:spTree>
    <p:extLst>
      <p:ext uri="{BB962C8B-B14F-4D97-AF65-F5344CB8AC3E}">
        <p14:creationId xmlns:p14="http://schemas.microsoft.com/office/powerpoint/2010/main" val="3254793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Policies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Policy matters (compare the U.S. with Sweden, Japan, France)</a:t>
            </a:r>
          </a:p>
          <a:p>
            <a:r>
              <a:rPr lang="en-US" dirty="0" smtClean="0"/>
              <a:t>The </a:t>
            </a:r>
            <a:r>
              <a:rPr lang="en-US" dirty="0"/>
              <a:t>ideal solution: progressive wealth tax at the global scale, based upon automatic exchange of bank </a:t>
            </a:r>
            <a:r>
              <a:rPr lang="en-US" dirty="0" smtClean="0"/>
              <a:t>information</a:t>
            </a:r>
          </a:p>
          <a:p>
            <a:r>
              <a:rPr lang="en-US" dirty="0" smtClean="0"/>
              <a:t>Widely accessible education and healthcare (human capital)</a:t>
            </a:r>
          </a:p>
          <a:p>
            <a:r>
              <a:rPr lang="en-US" dirty="0" smtClean="0"/>
              <a:t>Trade deals</a:t>
            </a:r>
          </a:p>
          <a:p>
            <a:r>
              <a:rPr lang="en-US" dirty="0" smtClean="0"/>
              <a:t>Minimum wage</a:t>
            </a:r>
          </a:p>
          <a:p>
            <a:endParaRPr lang="en-US" dirty="0" smtClean="0"/>
          </a:p>
          <a:p>
            <a:endParaRPr lang="en-US" dirty="0"/>
          </a:p>
        </p:txBody>
      </p:sp>
    </p:spTree>
    <p:extLst>
      <p:ext uri="{BB962C8B-B14F-4D97-AF65-F5344CB8AC3E}">
        <p14:creationId xmlns:p14="http://schemas.microsoft.com/office/powerpoint/2010/main" val="4096228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Growth outlook</a:t>
            </a:r>
          </a:p>
          <a:p>
            <a:r>
              <a:rPr lang="en-US" dirty="0" smtClean="0"/>
              <a:t>Debt burden</a:t>
            </a:r>
          </a:p>
          <a:p>
            <a:r>
              <a:rPr lang="en-US" dirty="0" smtClean="0"/>
              <a:t>Several </a:t>
            </a:r>
            <a:r>
              <a:rPr lang="en-US" smtClean="0"/>
              <a:t>other challenges</a:t>
            </a:r>
            <a:endParaRPr lang="en-US" dirty="0" smtClean="0"/>
          </a:p>
          <a:p>
            <a:r>
              <a:rPr lang="en-US" dirty="0" smtClean="0"/>
              <a:t>Prospects for policy changes</a:t>
            </a:r>
          </a:p>
          <a:p>
            <a:endParaRPr lang="en-US" dirty="0"/>
          </a:p>
        </p:txBody>
      </p:sp>
    </p:spTree>
    <p:extLst>
      <p:ext uri="{BB962C8B-B14F-4D97-AF65-F5344CB8AC3E}">
        <p14:creationId xmlns:p14="http://schemas.microsoft.com/office/powerpoint/2010/main" val="2789194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7696200"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763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8102600"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927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Incarceration Rate per 100,000 Population</a:t>
            </a:r>
            <a:endParaRPr lang="en-US" sz="3600"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33365"/>
            <a:ext cx="6493213" cy="473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697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Sources (1)</a:t>
            </a:r>
            <a:endParaRPr lang="en-US" dirty="0"/>
          </a:p>
        </p:txBody>
      </p:sp>
      <p:sp>
        <p:nvSpPr>
          <p:cNvPr id="3" name="Content Placeholder 2"/>
          <p:cNvSpPr>
            <a:spLocks noGrp="1"/>
          </p:cNvSpPr>
          <p:nvPr>
            <p:ph idx="1"/>
          </p:nvPr>
        </p:nvSpPr>
        <p:spPr/>
        <p:txBody>
          <a:bodyPr/>
          <a:lstStyle/>
          <a:p>
            <a:r>
              <a:rPr lang="en-US" b="1" dirty="0"/>
              <a:t>IMF study finds inequality is damaging to economic growth </a:t>
            </a:r>
          </a:p>
          <a:p>
            <a:r>
              <a:rPr lang="en-US" b="1" dirty="0"/>
              <a:t>International Monetary Fund paper dismisses </a:t>
            </a:r>
            <a:r>
              <a:rPr lang="en-US" b="1" dirty="0" smtClean="0"/>
              <a:t>the argument </a:t>
            </a:r>
            <a:r>
              <a:rPr lang="en-US" b="1" dirty="0"/>
              <a:t>that redistributing incomes is self-defeating </a:t>
            </a:r>
          </a:p>
          <a:p>
            <a:pPr marL="0" indent="0">
              <a:buNone/>
            </a:pPr>
            <a:endParaRPr lang="en-US" dirty="0"/>
          </a:p>
        </p:txBody>
      </p:sp>
    </p:spTree>
    <p:extLst>
      <p:ext uri="{BB962C8B-B14F-4D97-AF65-F5344CB8AC3E}">
        <p14:creationId xmlns:p14="http://schemas.microsoft.com/office/powerpoint/2010/main" val="2049294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381000"/>
            <a:ext cx="4370528" cy="5821363"/>
          </a:xfrm>
        </p:spPr>
      </p:pic>
    </p:spTree>
    <p:extLst>
      <p:ext uri="{BB962C8B-B14F-4D97-AF65-F5344CB8AC3E}">
        <p14:creationId xmlns:p14="http://schemas.microsoft.com/office/powerpoint/2010/main" val="2748759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Scholarly Sources (2)</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dirty="0" smtClean="0"/>
              <a:t> </a:t>
            </a:r>
            <a:r>
              <a:rPr lang="en-US" sz="9600" dirty="0"/>
              <a:t>We use consumption and balance sheet data disaggregated between the top 5% and the bottom 95% of US households by income to show that the bottom 95% went deeply into debt to mitigate the impact of their stagnant incomes on their consumption. We use micro data to calibrate an intrinsic Keynesian growth model and show that over a range of plausible parameter values, </a:t>
            </a:r>
            <a:r>
              <a:rPr lang="en-US" sz="9600" dirty="0">
                <a:solidFill>
                  <a:srgbClr val="FF0000"/>
                </a:solidFill>
              </a:rPr>
              <a:t>the rise in US household income inequality increased enough between the early 1980s and 2000s to cause the entire magnitude of the Great Recession and can explain the slow and prolonged recovery. </a:t>
            </a:r>
            <a:endParaRPr lang="en-US" sz="9600" dirty="0" smtClean="0">
              <a:solidFill>
                <a:srgbClr val="FF0000"/>
              </a:solidFill>
            </a:endParaRPr>
          </a:p>
          <a:p>
            <a:endParaRPr lang="en-US" sz="7000" dirty="0"/>
          </a:p>
          <a:p>
            <a:endParaRPr lang="en-US" sz="7000" dirty="0" smtClean="0"/>
          </a:p>
          <a:p>
            <a:endParaRPr lang="en-US" dirty="0"/>
          </a:p>
          <a:p>
            <a:r>
              <a:rPr lang="en-US" sz="2200" dirty="0"/>
              <a:t> * </a:t>
            </a:r>
            <a:r>
              <a:rPr lang="en-US" sz="4300" dirty="0" smtClean="0"/>
              <a:t>Authors Cynamon</a:t>
            </a:r>
            <a:r>
              <a:rPr lang="en-US" sz="4300" dirty="0"/>
              <a:t>: Visiting Scholar at the Federal Reserve Bank of St. Louis Center for Household Financial Stability; Fazzari: Departments of Economics and Sociology at Washington University in St. Louis. </a:t>
            </a:r>
          </a:p>
        </p:txBody>
      </p:sp>
    </p:spTree>
    <p:extLst>
      <p:ext uri="{BB962C8B-B14F-4D97-AF65-F5344CB8AC3E}">
        <p14:creationId xmlns:p14="http://schemas.microsoft.com/office/powerpoint/2010/main" val="1010023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even</a:t>
            </a:r>
            <a:endParaRPr lang="en-US" dirty="0"/>
          </a:p>
        </p:txBody>
      </p:sp>
      <p:sp>
        <p:nvSpPr>
          <p:cNvPr id="3" name="Content Placeholder 2"/>
          <p:cNvSpPr>
            <a:spLocks noGrp="1"/>
          </p:cNvSpPr>
          <p:nvPr>
            <p:ph idx="1"/>
          </p:nvPr>
        </p:nvSpPr>
        <p:spPr/>
        <p:txBody>
          <a:bodyPr/>
          <a:lstStyle/>
          <a:p>
            <a:r>
              <a:rPr lang="en-US" b="1" dirty="0"/>
              <a:t>Income Inequality Hurts Economic Growth</a:t>
            </a:r>
          </a:p>
          <a:p>
            <a:endParaRPr lang="en-US" dirty="0"/>
          </a:p>
        </p:txBody>
      </p:sp>
    </p:spTree>
    <p:extLst>
      <p:ext uri="{BB962C8B-B14F-4D97-AF65-F5344CB8AC3E}">
        <p14:creationId xmlns:p14="http://schemas.microsoft.com/office/powerpoint/2010/main" val="3012443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Weak Recovery</a:t>
            </a:r>
            <a:endParaRPr lang="en-US" dirty="0"/>
          </a:p>
        </p:txBody>
      </p:sp>
      <p:pic>
        <p:nvPicPr>
          <p:cNvPr id="4" name="Content Placeholder 4"/>
          <p:cNvPicPr>
            <a:picLocks noGrp="1"/>
          </p:cNvPicPr>
          <p:nvPr>
            <p:ph idx="1"/>
          </p:nvPr>
        </p:nvPicPr>
        <p:blipFill>
          <a:blip r:embed="rId2">
            <a:extLst>
              <a:ext uri="{28A0092B-C50C-407E-A947-70E740481C1C}">
                <a14:useLocalDpi xmlns:a14="http://schemas.microsoft.com/office/drawing/2010/main" val="0"/>
              </a:ext>
            </a:extLst>
          </a:blip>
          <a:srcRect l="54018" t="10870" r="2470"/>
          <a:stretch>
            <a:fillRect/>
          </a:stretch>
        </p:blipFill>
        <p:spPr>
          <a:xfrm>
            <a:off x="766731" y="1600200"/>
            <a:ext cx="7610537" cy="4525963"/>
          </a:xfrm>
        </p:spPr>
      </p:pic>
    </p:spTree>
    <p:extLst>
      <p:ext uri="{BB962C8B-B14F-4D97-AF65-F5344CB8AC3E}">
        <p14:creationId xmlns:p14="http://schemas.microsoft.com/office/powerpoint/2010/main" val="30770593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Concepts</a:t>
            </a:r>
            <a:endParaRPr lang="en-US" dirty="0"/>
          </a:p>
        </p:txBody>
      </p:sp>
      <p:sp>
        <p:nvSpPr>
          <p:cNvPr id="3" name="Content Placeholder 2"/>
          <p:cNvSpPr>
            <a:spLocks noGrp="1"/>
          </p:cNvSpPr>
          <p:nvPr>
            <p:ph idx="1"/>
          </p:nvPr>
        </p:nvSpPr>
        <p:spPr/>
        <p:txBody>
          <a:bodyPr/>
          <a:lstStyle/>
          <a:p>
            <a:r>
              <a:rPr lang="en-US" dirty="0" smtClean="0"/>
              <a:t>Income (flow)</a:t>
            </a:r>
          </a:p>
          <a:p>
            <a:r>
              <a:rPr lang="en-US" dirty="0" smtClean="0"/>
              <a:t>Wealth  (stock)</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124200"/>
            <a:ext cx="6642099" cy="2895600"/>
          </a:xfrm>
          <a:prstGeom prst="rect">
            <a:avLst/>
          </a:prstGeom>
        </p:spPr>
      </p:pic>
    </p:spTree>
    <p:extLst>
      <p:ext uri="{BB962C8B-B14F-4D97-AF65-F5344CB8AC3E}">
        <p14:creationId xmlns:p14="http://schemas.microsoft.com/office/powerpoint/2010/main" val="2071857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The </a:t>
            </a:r>
            <a:r>
              <a:rPr lang="en-US" dirty="0"/>
              <a:t>T-shirt</a:t>
            </a:r>
            <a:br>
              <a:rPr lang="en-US" dirty="0"/>
            </a:br>
            <a:r>
              <a:rPr lang="en-US" sz="1000" dirty="0">
                <a:hlinkClick r:id="rId2"/>
              </a:rPr>
              <a:t>http://</a:t>
            </a:r>
            <a:r>
              <a:rPr lang="en-US" sz="1000" dirty="0" smtClean="0">
                <a:hlinkClick r:id="rId2"/>
              </a:rPr>
              <a:t>shop.comedycentral.com/The-Colbert-Report-r-g-Tee/M/B00KQ2T9KY.htm</a:t>
            </a:r>
            <a:r>
              <a:rPr lang="en-US" sz="1000" dirty="0" smtClean="0"/>
              <a:t> </a:t>
            </a:r>
            <a:endParaRPr lang="en-US" sz="1000" i="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85219" y="1676400"/>
            <a:ext cx="4320381" cy="432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6864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r</a:t>
            </a:r>
            <a:r>
              <a:rPr lang="en-US" dirty="0" smtClean="0"/>
              <a:t> vs. </a:t>
            </a:r>
            <a:r>
              <a:rPr lang="en-US" i="1" dirty="0" smtClean="0"/>
              <a:t>g</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r</a:t>
            </a:r>
            <a:r>
              <a:rPr lang="en-US" dirty="0" smtClean="0"/>
              <a:t> rate of return on capital</a:t>
            </a:r>
          </a:p>
          <a:p>
            <a:r>
              <a:rPr lang="en-US" i="1" dirty="0" smtClean="0"/>
              <a:t>g</a:t>
            </a:r>
            <a:r>
              <a:rPr lang="en-US" dirty="0" smtClean="0"/>
              <a:t> rate of growth of income</a:t>
            </a:r>
          </a:p>
          <a:p>
            <a:endParaRPr lang="en-US" i="1" dirty="0"/>
          </a:p>
          <a:p>
            <a:r>
              <a:rPr lang="en-US" dirty="0" smtClean="0"/>
              <a:t>If </a:t>
            </a:r>
            <a:r>
              <a:rPr lang="en-US" i="1" dirty="0" smtClean="0"/>
              <a:t>r &gt; g, </a:t>
            </a:r>
            <a:r>
              <a:rPr lang="en-US" dirty="0" smtClean="0"/>
              <a:t>then the ratio of capitalist’s wealth to worker’s wage increases at an annual rate </a:t>
            </a:r>
            <a:r>
              <a:rPr lang="en-US" smtClean="0"/>
              <a:t>of         </a:t>
            </a:r>
            <a:r>
              <a:rPr lang="en-US" i="1" smtClean="0"/>
              <a:t>r </a:t>
            </a:r>
            <a:r>
              <a:rPr lang="en-US" i="1" dirty="0" smtClean="0"/>
              <a:t>– g</a:t>
            </a:r>
          </a:p>
          <a:p>
            <a:r>
              <a:rPr lang="en-US" dirty="0" smtClean="0"/>
              <a:t>Thus </a:t>
            </a:r>
            <a:r>
              <a:rPr lang="en-US" i="1" dirty="0" smtClean="0"/>
              <a:t>r &gt; g</a:t>
            </a:r>
            <a:r>
              <a:rPr lang="en-US" dirty="0" smtClean="0"/>
              <a:t> can be regarded as an “amplification mechanism” for existing inequalities, including labor income inequalities</a:t>
            </a:r>
          </a:p>
          <a:p>
            <a:endParaRPr lang="en-US" i="1" dirty="0"/>
          </a:p>
        </p:txBody>
      </p:sp>
    </p:spTree>
    <p:extLst>
      <p:ext uri="{BB962C8B-B14F-4D97-AF65-F5344CB8AC3E}">
        <p14:creationId xmlns:p14="http://schemas.microsoft.com/office/powerpoint/2010/main" val="20559519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393" y="457200"/>
            <a:ext cx="705802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0199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Piketty’s Numerical Estimates</a:t>
            </a:r>
            <a:endParaRPr lang="en-US" dirty="0"/>
          </a:p>
        </p:txBody>
      </p:sp>
      <p:sp>
        <p:nvSpPr>
          <p:cNvPr id="3" name="Content Placeholder 2"/>
          <p:cNvSpPr>
            <a:spLocks noGrp="1"/>
          </p:cNvSpPr>
          <p:nvPr>
            <p:ph idx="1"/>
          </p:nvPr>
        </p:nvSpPr>
        <p:spPr/>
        <p:txBody>
          <a:bodyPr/>
          <a:lstStyle/>
          <a:p>
            <a:r>
              <a:rPr lang="en-US" i="1" dirty="0" smtClean="0"/>
              <a:t>r</a:t>
            </a:r>
            <a:r>
              <a:rPr lang="en-US" dirty="0" smtClean="0"/>
              <a:t> = 4-5%</a:t>
            </a:r>
          </a:p>
          <a:p>
            <a:r>
              <a:rPr lang="en-US" dirty="0" smtClean="0"/>
              <a:t>g = 1.5</a:t>
            </a:r>
          </a:p>
          <a:p>
            <a:r>
              <a:rPr lang="en-US" dirty="0" smtClean="0"/>
              <a:t>Thus, </a:t>
            </a:r>
            <a:r>
              <a:rPr lang="en-US" i="1" dirty="0" smtClean="0"/>
              <a:t>r – g = </a:t>
            </a:r>
            <a:r>
              <a:rPr lang="en-US" dirty="0" smtClean="0"/>
              <a:t>3%</a:t>
            </a:r>
            <a:endParaRPr lang="en-US" dirty="0"/>
          </a:p>
        </p:txBody>
      </p:sp>
    </p:spTree>
    <p:extLst>
      <p:ext uri="{BB962C8B-B14F-4D97-AF65-F5344CB8AC3E}">
        <p14:creationId xmlns:p14="http://schemas.microsoft.com/office/powerpoint/2010/main" val="35738043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CEO Pay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3627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7133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CEO Pay</a:t>
            </a:r>
            <a:endParaRPr lang="en-US" dirty="0"/>
          </a:p>
        </p:txBody>
      </p:sp>
      <p:sp>
        <p:nvSpPr>
          <p:cNvPr id="3" name="Content Placeholder 2"/>
          <p:cNvSpPr>
            <a:spLocks noGrp="1"/>
          </p:cNvSpPr>
          <p:nvPr>
            <p:ph idx="1"/>
          </p:nvPr>
        </p:nvSpPr>
        <p:spPr/>
        <p:txBody>
          <a:bodyPr/>
          <a:lstStyle/>
          <a:p>
            <a:r>
              <a:rPr lang="en-US" i="1" dirty="0" smtClean="0"/>
              <a:t>Money to Burn:  How CEO Pay is Accelerating Climate Change</a:t>
            </a:r>
            <a:endParaRPr lang="en-US" dirty="0" smtClean="0"/>
          </a:p>
          <a:p>
            <a:endParaRPr lang="en-US" i="1" dirty="0"/>
          </a:p>
          <a:p>
            <a:r>
              <a:rPr lang="en-US" sz="1200" i="1" dirty="0"/>
              <a:t>IPS:  </a:t>
            </a:r>
            <a:r>
              <a:rPr lang="en-US" sz="1200" i="1" dirty="0">
                <a:hlinkClick r:id="rId2"/>
              </a:rPr>
              <a:t>http://</a:t>
            </a:r>
            <a:r>
              <a:rPr lang="en-US" sz="1200" i="1" dirty="0" smtClean="0">
                <a:hlinkClick r:id="rId2"/>
              </a:rPr>
              <a:t>www.ips-dc.org/wp-content/uploads/2015/09/EE2015-Money-To-Burn-Upd.pdf</a:t>
            </a:r>
            <a:r>
              <a:rPr lang="en-US" sz="1200" i="1" dirty="0" smtClean="0"/>
              <a:t> </a:t>
            </a:r>
            <a:endParaRPr lang="en-US" sz="1200" i="1" dirty="0"/>
          </a:p>
        </p:txBody>
      </p:sp>
    </p:spTree>
    <p:extLst>
      <p:ext uri="{BB962C8B-B14F-4D97-AF65-F5344CB8AC3E}">
        <p14:creationId xmlns:p14="http://schemas.microsoft.com/office/powerpoint/2010/main" val="3488421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Pikettymania</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specter is haunting Europe and the U.S.—the specter of plutocracy. In Britain, Deputy Prime Minister Nick Clegg has suggested the moment has arrived to consider a wealth tax. In France, which already has one, plans to ease its bite were recently canceled. Even in the more timid precincts of Washington, you cannot swing a </a:t>
            </a:r>
            <a:r>
              <a:rPr lang="en-US" i="1" dirty="0"/>
              <a:t>V for Vendetta</a:t>
            </a:r>
            <a:r>
              <a:rPr lang="en-US" dirty="0"/>
              <a:t> mask without hitting a think tank panel on inequality. </a:t>
            </a:r>
            <a:r>
              <a:rPr lang="en-US" dirty="0" smtClean="0"/>
              <a:t>Everyone</a:t>
            </a:r>
            <a:r>
              <a:rPr lang="en-US" dirty="0"/>
              <a:t>, it seems, is worried we are shortly headed for a world in which a handful of rich people will own everything, and the rest are forced to rent their air and water from Mark Zuckerberg</a:t>
            </a:r>
            <a:r>
              <a:rPr lang="en-US" dirty="0" smtClean="0"/>
              <a:t>.</a:t>
            </a:r>
          </a:p>
          <a:p>
            <a:r>
              <a:rPr lang="en-US" sz="1300" dirty="0">
                <a:hlinkClick r:id="rId2"/>
              </a:rPr>
              <a:t>http://</a:t>
            </a:r>
            <a:r>
              <a:rPr lang="en-US" sz="1300" dirty="0" smtClean="0">
                <a:hlinkClick r:id="rId2"/>
              </a:rPr>
              <a:t>www.businessweek.com/printer/articles/204120-pikettys-capital-an-economists-inequality-ideas-are-all-the-rage</a:t>
            </a:r>
            <a:r>
              <a:rPr lang="en-US" sz="1300" dirty="0" smtClean="0"/>
              <a:t> </a:t>
            </a:r>
            <a:endParaRPr lang="en-US" sz="1300" dirty="0"/>
          </a:p>
        </p:txBody>
      </p:sp>
    </p:spTree>
    <p:extLst>
      <p:ext uri="{BB962C8B-B14F-4D97-AF65-F5344CB8AC3E}">
        <p14:creationId xmlns:p14="http://schemas.microsoft.com/office/powerpoint/2010/main" val="3107669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5159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3674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Piketty Graph</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13434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959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(1)</a:t>
            </a:r>
            <a:endParaRPr lang="en-US" dirty="0"/>
          </a:p>
        </p:txBody>
      </p:sp>
      <p:sp>
        <p:nvSpPr>
          <p:cNvPr id="3" name="Content Placeholder 2"/>
          <p:cNvSpPr>
            <a:spLocks noGrp="1"/>
          </p:cNvSpPr>
          <p:nvPr>
            <p:ph idx="1"/>
          </p:nvPr>
        </p:nvSpPr>
        <p:spPr/>
        <p:txBody>
          <a:bodyPr>
            <a:normAutofit fontScale="47500" lnSpcReduction="20000"/>
          </a:bodyPr>
          <a:lstStyle/>
          <a:p>
            <a:r>
              <a:rPr lang="en-US" dirty="0"/>
              <a:t>"The average Republican voter isn't rich (although upper-income voters do tend to lean </a:t>
            </a:r>
            <a:r>
              <a:rPr lang="en-US" dirty="0">
                <a:hlinkClick r:id="rId2"/>
              </a:rPr>
              <a:t>Republican</a:t>
            </a:r>
            <a:r>
              <a:rPr lang="en-US" dirty="0"/>
              <a:t>). So why are they handing the braggart billionaire the top spot in national and most state polls?</a:t>
            </a:r>
            <a:br>
              <a:rPr lang="en-US" dirty="0"/>
            </a:br>
            <a:r>
              <a:rPr lang="en-US" dirty="0"/>
              <a:t/>
            </a:r>
            <a:br>
              <a:rPr lang="en-US" dirty="0"/>
            </a:br>
            <a:r>
              <a:rPr lang="en-US" dirty="0"/>
              <a:t>It's because Trump's financial success is seen as a moral good by conservative activists. Nigel Barber, an evolutionary psychologist, </a:t>
            </a:r>
            <a:r>
              <a:rPr lang="en-US" dirty="0">
                <a:hlinkClick r:id="rId3"/>
              </a:rPr>
              <a:t>explains</a:t>
            </a:r>
            <a:r>
              <a:rPr lang="en-US" dirty="0"/>
              <a:t> that </a:t>
            </a:r>
            <a:r>
              <a:rPr lang="en-US" dirty="0">
                <a:solidFill>
                  <a:srgbClr val="FF0000"/>
                </a:solidFill>
              </a:rPr>
              <a:t>conservatives admire wealth because successful people are seen as having worked hard in pursuing a moral obligation to provide for themselves and their families in a difficult and uncertain world.</a:t>
            </a:r>
            <a:br>
              <a:rPr lang="en-US" dirty="0">
                <a:solidFill>
                  <a:srgbClr val="FF0000"/>
                </a:solidFill>
              </a:rPr>
            </a:br>
            <a:r>
              <a:rPr lang="en-US" dirty="0"/>
              <a:t/>
            </a:r>
            <a:br>
              <a:rPr lang="en-US" dirty="0"/>
            </a:br>
            <a:r>
              <a:rPr lang="en-US" dirty="0"/>
              <a:t>As economist Tyler Cowen </a:t>
            </a:r>
            <a:r>
              <a:rPr lang="en-US" dirty="0">
                <a:hlinkClick r:id="rId4"/>
              </a:rPr>
              <a:t>notes</a:t>
            </a:r>
            <a:r>
              <a:rPr lang="en-US" dirty="0"/>
              <a:t>, conservatives often believe that much of the poverty in the United States is an issue of insufficient disciplined and conscientiousness.</a:t>
            </a:r>
            <a:br>
              <a:rPr lang="en-US" dirty="0"/>
            </a:br>
            <a:r>
              <a:rPr lang="en-US" dirty="0"/>
              <a:t/>
            </a:r>
            <a:br>
              <a:rPr lang="en-US" dirty="0"/>
            </a:br>
            <a:r>
              <a:rPr lang="en-US" dirty="0"/>
              <a:t>In this worldview, Trump's wealth represents a sort of admirable discipline one that stands far apart from his bombastic rhetoric that much of the rest of America defines him with. Some </a:t>
            </a:r>
            <a:r>
              <a:rPr lang="en-US" dirty="0">
                <a:hlinkClick r:id="rId5"/>
              </a:rPr>
              <a:t>social psychologists</a:t>
            </a:r>
            <a:r>
              <a:rPr lang="en-US" dirty="0"/>
              <a:t> say it could be that conservatives endorse existing patterns of group dominance because </a:t>
            </a:r>
            <a:r>
              <a:rPr lang="en-US" dirty="0">
                <a:solidFill>
                  <a:srgbClr val="FF0000"/>
                </a:solidFill>
              </a:rPr>
              <a:t>they honestly believe that society operates in a reasonably meritocratic fashion.</a:t>
            </a:r>
            <a:br>
              <a:rPr lang="en-US" dirty="0">
                <a:solidFill>
                  <a:srgbClr val="FF0000"/>
                </a:solidFill>
              </a:rPr>
            </a:br>
            <a:r>
              <a:rPr lang="en-US" dirty="0"/>
              <a:t/>
            </a:r>
            <a:br>
              <a:rPr lang="en-US" dirty="0"/>
            </a:br>
            <a:r>
              <a:rPr lang="en-US" dirty="0"/>
              <a:t>In that hierarchy, Trump is the most meritocratic candidate. After all, he has the most money, and he won't shut up about it. GOP voters are loving it."  </a:t>
            </a:r>
            <a:r>
              <a:rPr lang="en-US" dirty="0">
                <a:hlinkClick r:id="rId6"/>
              </a:rPr>
              <a:t>Here</a:t>
            </a:r>
            <a:endParaRPr lang="en-US" dirty="0"/>
          </a:p>
        </p:txBody>
      </p:sp>
    </p:spTree>
    <p:extLst>
      <p:ext uri="{BB962C8B-B14F-4D97-AF65-F5344CB8AC3E}">
        <p14:creationId xmlns:p14="http://schemas.microsoft.com/office/powerpoint/2010/main" val="672619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Trump (2)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“Trump </a:t>
            </a:r>
            <a:r>
              <a:rPr lang="en-US" dirty="0"/>
              <a:t>was born in New York City in 1946, the son of real estate tycoon Fred Trump. Fred Trump’s business success not only provided Donald Trump with a posh youth of private schools and economic security but eventually blessed him with an inheritance worth an estimated $40 million to $200 million. It is critical to note, however, that his father’s success, which granted Donald Trump such a great advantage, was enabled and buffered by governmental financing programs. In 1934, while struggling during the Great Depression, financing from the Federal Housing Administration (FHA) allowed Fred Trump to revive his business and begin building a multitude of homes in Brooklyn, selling at $6,000 apiece. Furthermore, throughout World War II, Fred Trump constructed FHA-backed housing for US naval personnel near major shipyards along the East Coast</a:t>
            </a:r>
            <a:r>
              <a:rPr lang="en-US" dirty="0" smtClean="0"/>
              <a:t>.”  More </a:t>
            </a:r>
            <a:r>
              <a:rPr lang="en-US" dirty="0" smtClean="0">
                <a:hlinkClick r:id="rId2"/>
              </a:rPr>
              <a:t>here</a:t>
            </a:r>
            <a:r>
              <a:rPr lang="en-US" dirty="0" smtClean="0"/>
              <a:t>.</a:t>
            </a:r>
            <a:endParaRPr lang="en-US" dirty="0"/>
          </a:p>
        </p:txBody>
      </p:sp>
    </p:spTree>
    <p:extLst>
      <p:ext uri="{BB962C8B-B14F-4D97-AF65-F5344CB8AC3E}">
        <p14:creationId xmlns:p14="http://schemas.microsoft.com/office/powerpoint/2010/main" val="36199151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Relevant Sites</a:t>
            </a:r>
            <a:endParaRPr lang="en-US" dirty="0"/>
          </a:p>
        </p:txBody>
      </p:sp>
      <p:sp>
        <p:nvSpPr>
          <p:cNvPr id="3" name="Content Placeholder 2"/>
          <p:cNvSpPr>
            <a:spLocks noGrp="1"/>
          </p:cNvSpPr>
          <p:nvPr>
            <p:ph idx="1"/>
          </p:nvPr>
        </p:nvSpPr>
        <p:spPr/>
        <p:txBody>
          <a:bodyPr/>
          <a:lstStyle/>
          <a:p>
            <a:r>
              <a:rPr lang="en-US" sz="1200" dirty="0">
                <a:hlinkClick r:id="rId2"/>
              </a:rPr>
              <a:t>http://topincomes.parisschoolofeconomics.eu/#Graphic</a:t>
            </a:r>
            <a:r>
              <a:rPr lang="en-US" sz="1200" dirty="0" smtClean="0"/>
              <a:t>:</a:t>
            </a:r>
          </a:p>
          <a:p>
            <a:endParaRPr lang="en-US" sz="1200" dirty="0"/>
          </a:p>
          <a:p>
            <a:r>
              <a:rPr lang="en-US" sz="1200" dirty="0">
                <a:hlinkClick r:id="rId3"/>
              </a:rPr>
              <a:t>http://</a:t>
            </a:r>
            <a:r>
              <a:rPr lang="en-US" sz="1200" dirty="0" smtClean="0">
                <a:hlinkClick r:id="rId3"/>
              </a:rPr>
              <a:t>www.gc.cuny.edu/Page-Elements/Academics-Research-Centers-Initiatives/Centers-and-Institutes/Luxembourg-Income-Study-Center</a:t>
            </a:r>
            <a:endParaRPr lang="en-US" sz="1200" dirty="0" smtClean="0"/>
          </a:p>
          <a:p>
            <a:pPr marL="0" indent="0">
              <a:buNone/>
            </a:pPr>
            <a:endParaRPr lang="en-US" sz="1200" dirty="0" smtClean="0"/>
          </a:p>
          <a:p>
            <a:r>
              <a:rPr lang="en-US" sz="1200" dirty="0">
                <a:hlinkClick r:id="rId4"/>
              </a:rPr>
              <a:t>http://inequality.org</a:t>
            </a:r>
            <a:r>
              <a:rPr lang="en-US" sz="1200" dirty="0" smtClean="0">
                <a:hlinkClick r:id="rId4"/>
              </a:rPr>
              <a:t>/</a:t>
            </a:r>
            <a:endParaRPr lang="en-US" sz="1200" dirty="0" smtClean="0"/>
          </a:p>
          <a:p>
            <a:pPr marL="0" indent="0">
              <a:buNone/>
            </a:pPr>
            <a:endParaRPr lang="en-US" sz="1200" dirty="0" smtClean="0"/>
          </a:p>
          <a:p>
            <a:r>
              <a:rPr lang="en-US" sz="1200" dirty="0">
                <a:hlinkClick r:id="rId5"/>
              </a:rPr>
              <a:t>http://</a:t>
            </a:r>
            <a:r>
              <a:rPr lang="en-US" sz="1200" dirty="0" smtClean="0">
                <a:hlinkClick r:id="rId5"/>
              </a:rPr>
              <a:t>scalar.usc.edu/works/growing-apart-a-political-history-of-american-inequality/index</a:t>
            </a:r>
            <a:endParaRPr lang="en-US" sz="1200" dirty="0" smtClean="0"/>
          </a:p>
          <a:p>
            <a:endParaRPr lang="en-US" dirty="0"/>
          </a:p>
        </p:txBody>
      </p:sp>
    </p:spTree>
    <p:extLst>
      <p:ext uri="{BB962C8B-B14F-4D97-AF65-F5344CB8AC3E}">
        <p14:creationId xmlns:p14="http://schemas.microsoft.com/office/powerpoint/2010/main" val="25785171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Graphs</a:t>
            </a:r>
            <a:endParaRPr lang="en-US" dirty="0"/>
          </a:p>
        </p:txBody>
      </p:sp>
      <p:sp>
        <p:nvSpPr>
          <p:cNvPr id="3" name="Content Placeholder 2"/>
          <p:cNvSpPr>
            <a:spLocks noGrp="1"/>
          </p:cNvSpPr>
          <p:nvPr>
            <p:ph idx="1"/>
          </p:nvPr>
        </p:nvSpPr>
        <p:spPr/>
        <p:txBody>
          <a:bodyPr/>
          <a:lstStyle/>
          <a:p>
            <a:r>
              <a:rPr lang="en-US" b="1" dirty="0"/>
              <a:t>Piketty on the U.S. (in one graph</a:t>
            </a:r>
            <a:r>
              <a:rPr lang="en-US" b="1" dirty="0" smtClean="0"/>
              <a:t>)</a:t>
            </a:r>
          </a:p>
          <a:p>
            <a:r>
              <a:rPr lang="en-US" sz="1600" dirty="0">
                <a:hlinkClick r:id="rId2"/>
              </a:rPr>
              <a:t>http://</a:t>
            </a:r>
            <a:r>
              <a:rPr lang="en-US" sz="1600" dirty="0" smtClean="0">
                <a:hlinkClick r:id="rId2"/>
              </a:rPr>
              <a:t>scalar.usc.edu/works/growing-apart-a-political-history-of-american-inequality/index</a:t>
            </a:r>
            <a:r>
              <a:rPr lang="en-US" sz="1600" dirty="0" smtClean="0"/>
              <a:t> </a:t>
            </a:r>
          </a:p>
          <a:p>
            <a:endParaRPr lang="en-US" sz="1600" dirty="0"/>
          </a:p>
          <a:p>
            <a:r>
              <a:rPr lang="en-US" b="1" dirty="0" smtClean="0"/>
              <a:t>Other indicators</a:t>
            </a:r>
          </a:p>
          <a:p>
            <a:r>
              <a:rPr lang="en-US" sz="1600" dirty="0" smtClean="0"/>
              <a:t>[scroll down]</a:t>
            </a:r>
            <a:endParaRPr lang="en-US" sz="1600" dirty="0"/>
          </a:p>
        </p:txBody>
      </p:sp>
    </p:spTree>
    <p:extLst>
      <p:ext uri="{BB962C8B-B14F-4D97-AF65-F5344CB8AC3E}">
        <p14:creationId xmlns:p14="http://schemas.microsoft.com/office/powerpoint/2010/main" val="32541514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7635863" cy="563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4528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319213"/>
            <a:ext cx="822007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747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“Piketty Graph”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1837"/>
            <a:ext cx="7239000" cy="4830160"/>
          </a:xfrm>
        </p:spPr>
      </p:pic>
    </p:spTree>
    <p:extLst>
      <p:ext uri="{BB962C8B-B14F-4D97-AF65-F5344CB8AC3E}">
        <p14:creationId xmlns:p14="http://schemas.microsoft.com/office/powerpoint/2010/main" val="3982859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Piketty</a:t>
            </a:r>
            <a:r>
              <a:rPr lang="en-US" dirty="0" smtClean="0"/>
              <a:t> Graph (2)</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9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295400"/>
            <a:ext cx="77247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277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010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891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3885</TotalTime>
  <Words>1332</Words>
  <Application>Microsoft Office PowerPoint</Application>
  <PresentationFormat>On-screen Show (4:3)</PresentationFormat>
  <Paragraphs>146</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Income and Wealth Inequality in the U.S. Causes and Consequences</vt:lpstr>
      <vt:lpstr>Introduction</vt:lpstr>
      <vt:lpstr>PowerPoint Presentation</vt:lpstr>
      <vt:lpstr>PowerPoint Presentation</vt:lpstr>
      <vt:lpstr>Pikettymania</vt:lpstr>
      <vt:lpstr>The “Piketty Graph”</vt:lpstr>
      <vt:lpstr>Piketty Graph (2)</vt:lpstr>
      <vt:lpstr>PowerPoint Presentation</vt:lpstr>
      <vt:lpstr>PowerPoint Presentation</vt:lpstr>
      <vt:lpstr>PowerPoint Presentation</vt:lpstr>
      <vt:lpstr>CEO Pay</vt:lpstr>
      <vt:lpstr>PowerPoint Presentation</vt:lpstr>
      <vt:lpstr>PowerPoint Presentation</vt:lpstr>
      <vt:lpstr>Income and Wealth Disparity</vt:lpstr>
      <vt:lpstr>Income and Wealth Disparity</vt:lpstr>
      <vt:lpstr>Social Mobility</vt:lpstr>
      <vt:lpstr>Social Mobility</vt:lpstr>
      <vt:lpstr>PowerPoint Presentation</vt:lpstr>
      <vt:lpstr>The Great Gatsby Curve</vt:lpstr>
      <vt:lpstr>In summary, as of now (in approximate numbers)…</vt:lpstr>
      <vt:lpstr>PowerPoint Presentation</vt:lpstr>
      <vt:lpstr>Causes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Piketty’s Contributions</vt:lpstr>
      <vt:lpstr>Piketty’s Contributions (2)</vt:lpstr>
      <vt:lpstr>Why does it matter?</vt:lpstr>
      <vt:lpstr>Is U.S. becoming an Oligarchy?</vt:lpstr>
      <vt:lpstr>Proposed Policies</vt:lpstr>
      <vt:lpstr>Conclusion</vt:lpstr>
      <vt:lpstr>PowerPoint Presentation</vt:lpstr>
      <vt:lpstr>PowerPoint Presentation</vt:lpstr>
      <vt:lpstr>Incarceration Rate per 100,000 Population</vt:lpstr>
      <vt:lpstr>Scholarly Sources (1)</vt:lpstr>
      <vt:lpstr>Scholarly Sources (2)</vt:lpstr>
      <vt:lpstr>…. and even</vt:lpstr>
      <vt:lpstr>Weak Recovery</vt:lpstr>
      <vt:lpstr>Some Key Concepts</vt:lpstr>
      <vt:lpstr>The T-shirt http://shop.comedycentral.com/The-Colbert-Report-r-g-Tee/M/B00KQ2T9KY.htm </vt:lpstr>
      <vt:lpstr>r vs. g</vt:lpstr>
      <vt:lpstr>PowerPoint Presentation</vt:lpstr>
      <vt:lpstr>Piketty’s Numerical Estimates</vt:lpstr>
      <vt:lpstr>CEO Pay</vt:lpstr>
      <vt:lpstr>CEO Pay</vt:lpstr>
      <vt:lpstr>PowerPoint Presentation</vt:lpstr>
      <vt:lpstr>Piketty Graph</vt:lpstr>
      <vt:lpstr>Trump (1)</vt:lpstr>
      <vt:lpstr>Trump (2)</vt:lpstr>
      <vt:lpstr>Some Relevant Sites</vt:lpstr>
      <vt:lpstr>Graphs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Inequality:  Economic and Social Perspectives</dc:title>
  <dc:creator>Eshragh</dc:creator>
  <cp:lastModifiedBy>Eshragh</cp:lastModifiedBy>
  <cp:revision>71</cp:revision>
  <cp:lastPrinted>2016-10-03T22:45:39Z</cp:lastPrinted>
  <dcterms:created xsi:type="dcterms:W3CDTF">2015-08-16T14:32:04Z</dcterms:created>
  <dcterms:modified xsi:type="dcterms:W3CDTF">2016-10-04T00:47:19Z</dcterms:modified>
</cp:coreProperties>
</file>