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44CE8E1-9757-4639-9005-7DFC269D8309}">
  <a:tblStyle styleId="{244CE8E1-9757-4639-9005-7DFC269D8309}"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369E4027-B8A9-45A1-B124-EE929B061653}"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68722F16-4701-4ADD-8D0C-692C4A4EFB81}"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6AA44853-4300-4681-82D3-1EC7C03B1DD7}" styleName="Table_3">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526989D3-E07F-4E4B-86DD-4AF100B4C3F5}" styleName="Table_4">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C47B984E-EC30-4D6F-9A9A-4B2FF36A3E3F}" styleName="Table_5">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967CA799-6CFD-481C-8210-5149AFA801DE}" styleName="Table_6">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5" d="100"/>
          <a:sy n="125" d="100"/>
        </p:scale>
        <p:origin x="-406" y="-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4359926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2914648"/>
            <a:ext cx="9144000" cy="22289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0" name="Shape 10"/>
          <p:cNvCxnSpPr/>
          <p:nvPr/>
        </p:nvCxnSpPr>
        <p:spPr>
          <a:xfrm>
            <a:off x="0" y="2914649"/>
            <a:ext cx="9144000" cy="0"/>
          </a:xfrm>
          <a:prstGeom prst="straightConnector1">
            <a:avLst/>
          </a:prstGeom>
          <a:noFill/>
          <a:ln w="28575" cap="flat" cmpd="sng">
            <a:solidFill>
              <a:schemeClr val="dk1"/>
            </a:solidFill>
            <a:prstDash val="solid"/>
            <a:round/>
            <a:headEnd type="none" w="med" len="med"/>
            <a:tailEnd type="none" w="med" len="med"/>
          </a:ln>
        </p:spPr>
      </p:cxnSp>
      <p:sp>
        <p:nvSpPr>
          <p:cNvPr id="11" name="Shape 11"/>
          <p:cNvSpPr txBox="1">
            <a:spLocks noGrp="1"/>
          </p:cNvSpPr>
          <p:nvPr>
            <p:ph type="ctrTitle"/>
          </p:nvPr>
        </p:nvSpPr>
        <p:spPr>
          <a:xfrm>
            <a:off x="685800" y="1618313"/>
            <a:ext cx="7772400" cy="1238099"/>
          </a:xfrm>
          <a:prstGeom prst="rect">
            <a:avLst/>
          </a:prstGeom>
        </p:spPr>
        <p:txBody>
          <a:bodyPr lIns="91425" tIns="91425" rIns="91425" bIns="91425" anchor="b" anchorCtr="0"/>
          <a:lstStyle>
            <a:lvl1pPr>
              <a:spcBef>
                <a:spcPts val="0"/>
              </a:spcBef>
              <a:buClr>
                <a:schemeClr val="dk2"/>
              </a:buClr>
              <a:buSzPct val="100000"/>
              <a:defRPr sz="4800">
                <a:solidFill>
                  <a:schemeClr val="dk2"/>
                </a:solidFill>
              </a:defRPr>
            </a:lvl1pPr>
            <a:lvl2pPr>
              <a:spcBef>
                <a:spcPts val="0"/>
              </a:spcBef>
              <a:buClr>
                <a:schemeClr val="dk2"/>
              </a:buClr>
              <a:buSzPct val="100000"/>
              <a:defRPr sz="4800">
                <a:solidFill>
                  <a:schemeClr val="dk2"/>
                </a:solidFill>
              </a:defRPr>
            </a:lvl2pPr>
            <a:lvl3pPr>
              <a:spcBef>
                <a:spcPts val="0"/>
              </a:spcBef>
              <a:buClr>
                <a:schemeClr val="dk2"/>
              </a:buClr>
              <a:buSzPct val="100000"/>
              <a:defRPr sz="4800">
                <a:solidFill>
                  <a:schemeClr val="dk2"/>
                </a:solidFill>
              </a:defRPr>
            </a:lvl3pPr>
            <a:lvl4pPr>
              <a:spcBef>
                <a:spcPts val="0"/>
              </a:spcBef>
              <a:buClr>
                <a:schemeClr val="dk2"/>
              </a:buClr>
              <a:buSzPct val="100000"/>
              <a:defRPr sz="4800">
                <a:solidFill>
                  <a:schemeClr val="dk2"/>
                </a:solidFill>
              </a:defRPr>
            </a:lvl4pPr>
            <a:lvl5pPr>
              <a:spcBef>
                <a:spcPts val="0"/>
              </a:spcBef>
              <a:buClr>
                <a:schemeClr val="dk2"/>
              </a:buClr>
              <a:buSzPct val="100000"/>
              <a:defRPr sz="4800">
                <a:solidFill>
                  <a:schemeClr val="dk2"/>
                </a:solidFill>
              </a:defRPr>
            </a:lvl5pPr>
            <a:lvl6pPr>
              <a:spcBef>
                <a:spcPts val="0"/>
              </a:spcBef>
              <a:buClr>
                <a:schemeClr val="dk2"/>
              </a:buClr>
              <a:buSzPct val="100000"/>
              <a:defRPr sz="4800">
                <a:solidFill>
                  <a:schemeClr val="dk2"/>
                </a:solidFill>
              </a:defRPr>
            </a:lvl6pPr>
            <a:lvl7pPr>
              <a:spcBef>
                <a:spcPts val="0"/>
              </a:spcBef>
              <a:buClr>
                <a:schemeClr val="dk2"/>
              </a:buClr>
              <a:buSzPct val="100000"/>
              <a:defRPr sz="4800">
                <a:solidFill>
                  <a:schemeClr val="dk2"/>
                </a:solidFill>
              </a:defRPr>
            </a:lvl7pPr>
            <a:lvl8pPr>
              <a:spcBef>
                <a:spcPts val="0"/>
              </a:spcBef>
              <a:buClr>
                <a:schemeClr val="dk2"/>
              </a:buClr>
              <a:buSzPct val="100000"/>
              <a:defRPr sz="4800">
                <a:solidFill>
                  <a:schemeClr val="dk2"/>
                </a:solidFill>
              </a:defRPr>
            </a:lvl8pPr>
            <a:lvl9pPr>
              <a:spcBef>
                <a:spcPts val="0"/>
              </a:spcBef>
              <a:buClr>
                <a:schemeClr val="dk2"/>
              </a:buClr>
              <a:buSzPct val="100000"/>
              <a:defRPr sz="4800">
                <a:solidFill>
                  <a:schemeClr val="dk2"/>
                </a:solidFill>
              </a:defRPr>
            </a:lvl9pPr>
          </a:lstStyle>
          <a:p>
            <a:endParaRPr/>
          </a:p>
        </p:txBody>
      </p:sp>
      <p:sp>
        <p:nvSpPr>
          <p:cNvPr id="12" name="Shape 12"/>
          <p:cNvSpPr txBox="1">
            <a:spLocks noGrp="1"/>
          </p:cNvSpPr>
          <p:nvPr>
            <p:ph type="subTitle" idx="1"/>
          </p:nvPr>
        </p:nvSpPr>
        <p:spPr>
          <a:xfrm>
            <a:off x="685800" y="2964777"/>
            <a:ext cx="7772400" cy="944700"/>
          </a:xfrm>
          <a:prstGeom prst="rect">
            <a:avLst/>
          </a:prstGeom>
        </p:spPr>
        <p:txBody>
          <a:bodyPr lIns="91425" tIns="91425" rIns="91425" bIns="91425" anchor="t" anchorCtr="0"/>
          <a:lstStyle>
            <a:lvl1pPr>
              <a:spcBef>
                <a:spcPts val="0"/>
              </a:spcBef>
              <a:buClr>
                <a:schemeClr val="lt2"/>
              </a:buClr>
              <a:buSzPct val="100000"/>
              <a:buNone/>
              <a:defRPr sz="3600">
                <a:solidFill>
                  <a:schemeClr val="lt2"/>
                </a:solidFill>
              </a:defRPr>
            </a:lvl1pPr>
            <a:lvl2pPr>
              <a:spcBef>
                <a:spcPts val="0"/>
              </a:spcBef>
              <a:buClr>
                <a:schemeClr val="lt2"/>
              </a:buClr>
              <a:buSzPct val="100000"/>
              <a:buNone/>
              <a:defRPr sz="3600">
                <a:solidFill>
                  <a:schemeClr val="lt2"/>
                </a:solidFill>
              </a:defRPr>
            </a:lvl2pPr>
            <a:lvl3pPr>
              <a:spcBef>
                <a:spcPts val="0"/>
              </a:spcBef>
              <a:buClr>
                <a:schemeClr val="lt2"/>
              </a:buClr>
              <a:buSzPct val="100000"/>
              <a:buNone/>
              <a:defRPr sz="3600">
                <a:solidFill>
                  <a:schemeClr val="lt2"/>
                </a:solidFill>
              </a:defRPr>
            </a:lvl3pPr>
            <a:lvl4pPr>
              <a:spcBef>
                <a:spcPts val="0"/>
              </a:spcBef>
              <a:buClr>
                <a:schemeClr val="lt2"/>
              </a:buClr>
              <a:buSzPct val="100000"/>
              <a:buNone/>
              <a:defRPr sz="3600">
                <a:solidFill>
                  <a:schemeClr val="lt2"/>
                </a:solidFill>
              </a:defRPr>
            </a:lvl4pPr>
            <a:lvl5pPr>
              <a:spcBef>
                <a:spcPts val="0"/>
              </a:spcBef>
              <a:buClr>
                <a:schemeClr val="lt2"/>
              </a:buClr>
              <a:buSzPct val="100000"/>
              <a:buNone/>
              <a:defRPr sz="3600">
                <a:solidFill>
                  <a:schemeClr val="lt2"/>
                </a:solidFill>
              </a:defRPr>
            </a:lvl5pPr>
            <a:lvl6pPr>
              <a:spcBef>
                <a:spcPts val="0"/>
              </a:spcBef>
              <a:buClr>
                <a:schemeClr val="lt2"/>
              </a:buClr>
              <a:buSzPct val="100000"/>
              <a:buNone/>
              <a:defRPr sz="3600">
                <a:solidFill>
                  <a:schemeClr val="lt2"/>
                </a:solidFill>
              </a:defRPr>
            </a:lvl6pPr>
            <a:lvl7pPr>
              <a:spcBef>
                <a:spcPts val="0"/>
              </a:spcBef>
              <a:buClr>
                <a:schemeClr val="lt2"/>
              </a:buClr>
              <a:buSzPct val="100000"/>
              <a:buNone/>
              <a:defRPr sz="3600">
                <a:solidFill>
                  <a:schemeClr val="lt2"/>
                </a:solidFill>
              </a:defRPr>
            </a:lvl7pPr>
            <a:lvl8pPr>
              <a:spcBef>
                <a:spcPts val="0"/>
              </a:spcBef>
              <a:buClr>
                <a:schemeClr val="lt2"/>
              </a:buClr>
              <a:buSzPct val="100000"/>
              <a:buNone/>
              <a:defRPr sz="3600">
                <a:solidFill>
                  <a:schemeClr val="lt2"/>
                </a:solidFill>
              </a:defRPr>
            </a:lvl8pPr>
            <a:lvl9pPr>
              <a:spcBef>
                <a:spcPts val="0"/>
              </a:spcBef>
              <a:buClr>
                <a:schemeClr val="lt2"/>
              </a:buClr>
              <a:buSzPct val="100000"/>
              <a:buNone/>
              <a:defRPr sz="3600">
                <a:solidFill>
                  <a:schemeClr val="lt2"/>
                </a:solidFill>
              </a:defRPr>
            </a:lvl9pPr>
          </a:lstStyle>
          <a:p>
            <a:endParaRPr/>
          </a:p>
        </p:txBody>
      </p:sp>
      <p:sp>
        <p:nvSpPr>
          <p:cNvPr id="13" name="Shape 1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0"/>
            <a:ext cx="9144000" cy="1127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6" name="Shape 16"/>
          <p:cNvCxnSpPr/>
          <p:nvPr/>
        </p:nvCxnSpPr>
        <p:spPr>
          <a:xfrm>
            <a:off x="0" y="1127679"/>
            <a:ext cx="9144000" cy="0"/>
          </a:xfrm>
          <a:prstGeom prst="straightConnector1">
            <a:avLst/>
          </a:prstGeom>
          <a:noFill/>
          <a:ln w="28575" cap="flat" cmpd="sng">
            <a:solidFill>
              <a:schemeClr val="dk1"/>
            </a:solidFill>
            <a:prstDash val="solid"/>
            <a:round/>
            <a:headEnd type="none" w="med" len="med"/>
            <a:tailEnd type="none" w="med" len="med"/>
          </a:ln>
        </p:spPr>
      </p:cxn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9144000" cy="1127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2" name="Shape 22"/>
          <p:cNvCxnSpPr/>
          <p:nvPr/>
        </p:nvCxnSpPr>
        <p:spPr>
          <a:xfrm>
            <a:off x="0" y="1127679"/>
            <a:ext cx="9144000" cy="0"/>
          </a:xfrm>
          <a:prstGeom prst="straightConnector1">
            <a:avLst/>
          </a:prstGeom>
          <a:noFill/>
          <a:ln w="28575" cap="flat" cmpd="sng">
            <a:solidFill>
              <a:schemeClr val="dk1"/>
            </a:solidFill>
            <a:prstDash val="solid"/>
            <a:round/>
            <a:headEnd type="none" w="med" len="med"/>
            <a:tailEnd type="none" w="med" len="med"/>
          </a:ln>
        </p:spPr>
      </p:cxnSp>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p:nvPr/>
        </p:nvSpPr>
        <p:spPr>
          <a:xfrm>
            <a:off x="0" y="0"/>
            <a:ext cx="9144000" cy="11277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9" name="Shape 29"/>
          <p:cNvCxnSpPr/>
          <p:nvPr/>
        </p:nvCxnSpPr>
        <p:spPr>
          <a:xfrm>
            <a:off x="0" y="1127679"/>
            <a:ext cx="9144000" cy="0"/>
          </a:xfrm>
          <a:prstGeom prst="straightConnector1">
            <a:avLst/>
          </a:prstGeom>
          <a:noFill/>
          <a:ln w="28575" cap="flat" cmpd="sng">
            <a:solidFill>
              <a:schemeClr val="dk1"/>
            </a:solidFill>
            <a:prstDash val="solid"/>
            <a:round/>
            <a:headEnd type="none" w="med" len="med"/>
            <a:tailEnd type="none" w="med" len="med"/>
          </a:ln>
        </p:spPr>
      </p:cxnSp>
      <p:sp>
        <p:nvSpPr>
          <p:cNvPr id="30" name="Shape 3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p:nvPr/>
        </p:nvSpPr>
        <p:spPr>
          <a:xfrm>
            <a:off x="0" y="4225081"/>
            <a:ext cx="9144000" cy="9183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34" name="Shape 34"/>
          <p:cNvCxnSpPr/>
          <p:nvPr/>
        </p:nvCxnSpPr>
        <p:spPr>
          <a:xfrm>
            <a:off x="0" y="4225081"/>
            <a:ext cx="9144000" cy="0"/>
          </a:xfrm>
          <a:prstGeom prst="straightConnector1">
            <a:avLst/>
          </a:prstGeom>
          <a:noFill/>
          <a:ln w="28575" cap="flat" cmpd="sng">
            <a:solidFill>
              <a:schemeClr val="dk1"/>
            </a:solidFill>
            <a:prstDash val="solid"/>
            <a:round/>
            <a:headEnd type="none" w="med" len="med"/>
            <a:tailEnd type="none" w="med" len="med"/>
          </a:ln>
        </p:spPr>
      </p:cxnSp>
      <p:sp>
        <p:nvSpPr>
          <p:cNvPr id="35" name="Shape 35"/>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1"/>
              </a:buClr>
              <a:buSzPct val="100000"/>
              <a:buNone/>
              <a:defRPr sz="1800">
                <a:solidFill>
                  <a:schemeClr val="lt1"/>
                </a:solidFill>
              </a:defRPr>
            </a:lvl1pPr>
          </a:lstStyle>
          <a:p>
            <a:endParaRPr/>
          </a:p>
        </p:txBody>
      </p: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300">
                <a:solidFill>
                  <a:schemeClr val="dk2"/>
                </a:solidFill>
                <a:latin typeface="Trebuchet MS"/>
                <a:ea typeface="Trebuchet MS"/>
                <a:cs typeface="Trebuchet MS"/>
                <a:sym typeface="Trebuchet MS"/>
              </a:rPr>
              <a:t>‹#›</a:t>
            </a:fld>
            <a:endParaRPr lang="en" sz="1300">
              <a:solidFill>
                <a:schemeClr val="dk2"/>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usa.everydaysexism.com/" TargetMode="External"/><Relationship Id="rId7"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hyperlink" Target="http://time.com/3892965/everydaysexism-school-dress-codes-rape-culture/" TargetMode="External"/><Relationship Id="rId9"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www.gutenberg.org/files/35890/35890-h/35890-h.htm#politenes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85800" y="1618313"/>
            <a:ext cx="7772400" cy="1238099"/>
          </a:xfrm>
          <a:prstGeom prst="rect">
            <a:avLst/>
          </a:prstGeom>
        </p:spPr>
        <p:txBody>
          <a:bodyPr lIns="91425" tIns="91425" rIns="91425" bIns="91425" anchor="b" anchorCtr="0">
            <a:noAutofit/>
          </a:bodyPr>
          <a:lstStyle/>
          <a:p>
            <a:pPr>
              <a:spcBef>
                <a:spcPts val="0"/>
              </a:spcBef>
              <a:buNone/>
            </a:pPr>
            <a:r>
              <a:rPr lang="en" i="1"/>
              <a:t>Sense and Sensibility:</a:t>
            </a:r>
          </a:p>
        </p:txBody>
      </p:sp>
      <p:sp>
        <p:nvSpPr>
          <p:cNvPr id="41" name="Shape 41"/>
          <p:cNvSpPr txBox="1">
            <a:spLocks noGrp="1"/>
          </p:cNvSpPr>
          <p:nvPr>
            <p:ph type="subTitle" idx="1"/>
          </p:nvPr>
        </p:nvSpPr>
        <p:spPr>
          <a:xfrm>
            <a:off x="685800" y="2986202"/>
            <a:ext cx="7772400" cy="944700"/>
          </a:xfrm>
          <a:prstGeom prst="rect">
            <a:avLst/>
          </a:prstGeom>
        </p:spPr>
        <p:txBody>
          <a:bodyPr lIns="91425" tIns="91425" rIns="91425" bIns="91425" anchor="t" anchorCtr="0">
            <a:noAutofit/>
          </a:bodyPr>
          <a:lstStyle/>
          <a:p>
            <a:pPr>
              <a:spcBef>
                <a:spcPts val="0"/>
              </a:spcBef>
              <a:buNone/>
            </a:pPr>
            <a:r>
              <a:rPr lang="en">
                <a:solidFill>
                  <a:schemeClr val="lt1"/>
                </a:solidFill>
              </a:rPr>
              <a:t>Patriarchy and Primogeniture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English Legal Terms: Inheritance</a:t>
            </a:r>
          </a:p>
        </p:txBody>
      </p:sp>
      <p:sp>
        <p:nvSpPr>
          <p:cNvPr id="121" name="Shape 12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solidFill>
                  <a:srgbClr val="FF0000"/>
                </a:solidFill>
              </a:rPr>
              <a:t>Primogeniture (n)</a:t>
            </a:r>
            <a:r>
              <a:rPr lang="en" sz="2400"/>
              <a:t>:  the family estate (and any title) goes to the oldest son. Customary but not obligatory.</a:t>
            </a:r>
          </a:p>
          <a:p>
            <a:pPr rtl="0">
              <a:spcBef>
                <a:spcPts val="0"/>
              </a:spcBef>
              <a:buNone/>
            </a:pPr>
            <a:r>
              <a:rPr lang="en" sz="2400">
                <a:solidFill>
                  <a:srgbClr val="FF0000"/>
                </a:solidFill>
              </a:rPr>
              <a:t>Entail (n)</a:t>
            </a:r>
            <a:r>
              <a:rPr lang="en" sz="2400"/>
              <a:t>:  limits the passage of a landed estate to a specified line of heirs, so that it cannot be alienated, devised, or bequeathed. Requires an Act of Parliament to change it.</a:t>
            </a:r>
          </a:p>
          <a:p>
            <a:pPr rtl="0">
              <a:spcBef>
                <a:spcPts val="0"/>
              </a:spcBef>
              <a:buNone/>
            </a:pPr>
            <a:endParaRPr sz="2400"/>
          </a:p>
          <a:p>
            <a:pPr>
              <a:spcBef>
                <a:spcPts val="0"/>
              </a:spcBef>
              <a:buNone/>
            </a:pPr>
            <a:r>
              <a:rPr lang="en" sz="2400"/>
              <a:t>Austen gives us two models of parental control over an estate: one with, one without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i="1"/>
              <a:t>Sense and Sensibility</a:t>
            </a:r>
            <a:r>
              <a:rPr lang="en"/>
              <a:t>: Two Families</a:t>
            </a:r>
          </a:p>
        </p:txBody>
      </p:sp>
      <p:pic>
        <p:nvPicPr>
          <p:cNvPr id="127" name="Shape 127"/>
          <p:cNvPicPr preferRelativeResize="0"/>
          <p:nvPr/>
        </p:nvPicPr>
        <p:blipFill>
          <a:blip r:embed="rId3">
            <a:alphaModFix/>
          </a:blip>
          <a:stretch>
            <a:fillRect/>
          </a:stretch>
        </p:blipFill>
        <p:spPr>
          <a:xfrm>
            <a:off x="1628775" y="1397062"/>
            <a:ext cx="5886450" cy="3419475"/>
          </a:xfrm>
          <a:prstGeom prst="rect">
            <a:avLst/>
          </a:prstGeom>
          <a:noFill/>
          <a:ln>
            <a:noFill/>
          </a:ln>
        </p:spPr>
      </p:pic>
      <p:sp>
        <p:nvSpPr>
          <p:cNvPr id="128" name="Shape 128"/>
          <p:cNvSpPr/>
          <p:nvPr/>
        </p:nvSpPr>
        <p:spPr>
          <a:xfrm>
            <a:off x="3470750" y="3721025"/>
            <a:ext cx="1466999" cy="604199"/>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 name="Shape 129"/>
          <p:cNvSpPr/>
          <p:nvPr/>
        </p:nvSpPr>
        <p:spPr>
          <a:xfrm>
            <a:off x="4082000" y="3823100"/>
            <a:ext cx="120900" cy="120900"/>
          </a:xfrm>
          <a:prstGeom prst="heart">
            <a:avLst/>
          </a:prstGeom>
          <a:solidFill>
            <a:srgbClr val="FF0000"/>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Primogeniture and Entail: Model 1</a:t>
            </a:r>
          </a:p>
        </p:txBody>
      </p:sp>
      <p:sp>
        <p:nvSpPr>
          <p:cNvPr id="135" name="Shape 135"/>
          <p:cNvSpPr txBox="1">
            <a:spLocks noGrp="1"/>
          </p:cNvSpPr>
          <p:nvPr>
            <p:ph type="body" idx="1"/>
          </p:nvPr>
        </p:nvSpPr>
        <p:spPr>
          <a:xfrm>
            <a:off x="457200" y="1200150"/>
            <a:ext cx="2649599" cy="3725699"/>
          </a:xfrm>
          <a:prstGeom prst="rect">
            <a:avLst/>
          </a:prstGeom>
        </p:spPr>
        <p:txBody>
          <a:bodyPr lIns="91425" tIns="91425" rIns="91425" bIns="91425" anchor="t" anchorCtr="0">
            <a:noAutofit/>
          </a:bodyPr>
          <a:lstStyle/>
          <a:p>
            <a:pPr rtl="0">
              <a:spcBef>
                <a:spcPts val="0"/>
              </a:spcBef>
              <a:buNone/>
            </a:pPr>
            <a:r>
              <a:rPr lang="en"/>
              <a:t>Dashwood Family:</a:t>
            </a:r>
          </a:p>
          <a:p>
            <a:pPr rtl="0">
              <a:spcBef>
                <a:spcPts val="0"/>
              </a:spcBef>
              <a:buNone/>
            </a:pPr>
            <a:r>
              <a:rPr lang="en" sz="1800">
                <a:solidFill>
                  <a:srgbClr val="FF0000"/>
                </a:solidFill>
              </a:rPr>
              <a:t>Primogeniture</a:t>
            </a:r>
            <a:r>
              <a:rPr lang="en" sz="1800"/>
              <a:t>. Norland Park descends to the oldest male child.</a:t>
            </a:r>
          </a:p>
          <a:p>
            <a:pPr rtl="0">
              <a:spcBef>
                <a:spcPts val="0"/>
              </a:spcBef>
              <a:buNone/>
            </a:pPr>
            <a:endParaRPr sz="1800"/>
          </a:p>
          <a:p>
            <a:pPr>
              <a:spcBef>
                <a:spcPts val="0"/>
              </a:spcBef>
              <a:buNone/>
            </a:pPr>
            <a:r>
              <a:rPr lang="en" sz="1800">
                <a:solidFill>
                  <a:srgbClr val="FF0000"/>
                </a:solidFill>
              </a:rPr>
              <a:t>Entail</a:t>
            </a:r>
            <a:r>
              <a:rPr lang="en" sz="1800"/>
              <a:t> takes away parental control. Mr. Henry D. </a:t>
            </a:r>
            <a:r>
              <a:rPr lang="en" sz="1800" u="sng"/>
              <a:t>cannot</a:t>
            </a:r>
            <a:r>
              <a:rPr lang="en" sz="1800"/>
              <a:t> alter the inheritance to help his wife and daughters.</a:t>
            </a:r>
          </a:p>
        </p:txBody>
      </p:sp>
      <p:sp>
        <p:nvSpPr>
          <p:cNvPr id="136" name="Shape 136"/>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a:spcBef>
                <a:spcPts val="0"/>
              </a:spcBef>
              <a:buNone/>
            </a:pPr>
            <a:endParaRPr/>
          </a:p>
        </p:txBody>
      </p:sp>
      <p:pic>
        <p:nvPicPr>
          <p:cNvPr id="137" name="Shape 137"/>
          <p:cNvPicPr preferRelativeResize="0"/>
          <p:nvPr/>
        </p:nvPicPr>
        <p:blipFill>
          <a:blip r:embed="rId3">
            <a:alphaModFix/>
          </a:blip>
          <a:stretch>
            <a:fillRect/>
          </a:stretch>
        </p:blipFill>
        <p:spPr>
          <a:xfrm>
            <a:off x="3147675" y="1353250"/>
            <a:ext cx="5886450" cy="3419475"/>
          </a:xfrm>
          <a:prstGeom prst="rect">
            <a:avLst/>
          </a:prstGeom>
          <a:noFill/>
          <a:ln>
            <a:noFill/>
          </a:ln>
        </p:spPr>
      </p:pic>
      <p:sp>
        <p:nvSpPr>
          <p:cNvPr id="138" name="Shape 138"/>
          <p:cNvSpPr/>
          <p:nvPr/>
        </p:nvSpPr>
        <p:spPr>
          <a:xfrm>
            <a:off x="4297750" y="2433675"/>
            <a:ext cx="1078800" cy="7593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9" name="Shape 139"/>
          <p:cNvSpPr/>
          <p:nvPr/>
        </p:nvSpPr>
        <p:spPr>
          <a:xfrm>
            <a:off x="6150125" y="3052100"/>
            <a:ext cx="1078800" cy="7593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0" name="Shape 140"/>
          <p:cNvSpPr/>
          <p:nvPr/>
        </p:nvSpPr>
        <p:spPr>
          <a:xfrm>
            <a:off x="5586250" y="3472025"/>
            <a:ext cx="1078800" cy="7593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1" name="Shape 141"/>
          <p:cNvSpPr/>
          <p:nvPr/>
        </p:nvSpPr>
        <p:spPr>
          <a:xfrm>
            <a:off x="5108625" y="4124975"/>
            <a:ext cx="1078800" cy="7593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42" name="Shape 142"/>
          <p:cNvCxnSpPr>
            <a:stCxn id="138" idx="6"/>
            <a:endCxn id="139" idx="1"/>
          </p:cNvCxnSpPr>
          <p:nvPr/>
        </p:nvCxnSpPr>
        <p:spPr>
          <a:xfrm>
            <a:off x="5376550" y="2813325"/>
            <a:ext cx="931500" cy="350100"/>
          </a:xfrm>
          <a:prstGeom prst="straightConnector1">
            <a:avLst/>
          </a:prstGeom>
          <a:noFill/>
          <a:ln w="19050" cap="flat" cmpd="sng">
            <a:solidFill>
              <a:srgbClr val="FF0000"/>
            </a:solidFill>
            <a:prstDash val="solid"/>
            <a:round/>
            <a:headEnd type="none" w="lg" len="lg"/>
            <a:tailEnd type="none" w="lg" len="lg"/>
          </a:ln>
        </p:spPr>
      </p:cxnSp>
      <p:sp>
        <p:nvSpPr>
          <p:cNvPr id="143" name="Shape 143"/>
          <p:cNvSpPr txBox="1"/>
          <p:nvPr/>
        </p:nvSpPr>
        <p:spPr>
          <a:xfrm>
            <a:off x="3440000" y="4716350"/>
            <a:ext cx="5176499" cy="350100"/>
          </a:xfrm>
          <a:prstGeom prst="rect">
            <a:avLst/>
          </a:prstGeom>
          <a:noFill/>
          <a:ln>
            <a:noFill/>
          </a:ln>
        </p:spPr>
        <p:txBody>
          <a:bodyPr lIns="91425" tIns="91425" rIns="91425" bIns="91425" anchor="t" anchorCtr="0">
            <a:noAutofit/>
          </a:bodyPr>
          <a:lstStyle/>
          <a:p>
            <a:pPr rtl="0">
              <a:spcBef>
                <a:spcPts val="0"/>
              </a:spcBef>
              <a:buNone/>
            </a:pPr>
            <a:r>
              <a:rPr lang="en"/>
              <a:t>RESULT: </a:t>
            </a:r>
            <a:r>
              <a:rPr lang="en">
                <a:solidFill>
                  <a:srgbClr val="FF0000"/>
                </a:solidFill>
              </a:rPr>
              <a:t>INEQUALITY</a:t>
            </a:r>
          </a:p>
          <a:p>
            <a:pPr>
              <a:spcBef>
                <a:spcPts val="0"/>
              </a:spcBef>
              <a:buNone/>
            </a:pPr>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rtl="0">
              <a:spcBef>
                <a:spcPts val="0"/>
              </a:spcBef>
              <a:buNone/>
            </a:pPr>
            <a:r>
              <a:rPr lang="en" sz="3000"/>
              <a:t>John and Fanny Dashwood:</a:t>
            </a:r>
          </a:p>
          <a:p>
            <a:pPr>
              <a:spcBef>
                <a:spcPts val="0"/>
              </a:spcBef>
              <a:buNone/>
            </a:pPr>
            <a:r>
              <a:rPr lang="en" sz="3000"/>
              <a:t> Mr. and Mrs. Moneybags</a:t>
            </a:r>
          </a:p>
        </p:txBody>
      </p:sp>
      <p:graphicFrame>
        <p:nvGraphicFramePr>
          <p:cNvPr id="149" name="Shape 149"/>
          <p:cNvGraphicFramePr/>
          <p:nvPr/>
        </p:nvGraphicFramePr>
        <p:xfrm>
          <a:off x="952500" y="1428750"/>
          <a:ext cx="7239000" cy="2803979"/>
        </p:xfrm>
        <a:graphic>
          <a:graphicData uri="http://schemas.openxmlformats.org/drawingml/2006/table">
            <a:tbl>
              <a:tblPr>
                <a:noFill/>
                <a:tableStyleId>{526989D3-E07F-4E4B-86DD-4AF100B4C3F5}</a:tableStyleId>
              </a:tblPr>
              <a:tblGrid>
                <a:gridCol w="2413000"/>
                <a:gridCol w="2413000"/>
                <a:gridCol w="2413000"/>
              </a:tblGrid>
              <a:tr h="381000">
                <a:tc>
                  <a:txBody>
                    <a:bodyPr/>
                    <a:lstStyle/>
                    <a:p>
                      <a:pPr>
                        <a:spcBef>
                          <a:spcPts val="0"/>
                        </a:spcBef>
                        <a:buNone/>
                      </a:pPr>
                      <a:r>
                        <a:rPr lang="en"/>
                        <a:t>(average British income)</a:t>
                      </a:r>
                    </a:p>
                  </a:txBody>
                  <a:tcPr marL="91425" marR="91425" marT="91425" marB="91425"/>
                </a:tc>
                <a:tc>
                  <a:txBody>
                    <a:bodyPr/>
                    <a:lstStyle/>
                    <a:p>
                      <a:pPr>
                        <a:spcBef>
                          <a:spcPts val="0"/>
                        </a:spcBef>
                        <a:buNone/>
                      </a:pPr>
                      <a:r>
                        <a:rPr lang="en"/>
                        <a:t>(30 pounds/yr)</a:t>
                      </a:r>
                    </a:p>
                  </a:txBody>
                  <a:tcPr marL="91425" marR="91425" marT="91425" marB="91425"/>
                </a:tc>
                <a:tc>
                  <a:txBody>
                    <a:bodyPr/>
                    <a:lstStyle/>
                    <a:p>
                      <a:pPr>
                        <a:spcBef>
                          <a:spcPts val="0"/>
                        </a:spcBef>
                        <a:buNone/>
                      </a:pPr>
                      <a:r>
                        <a:rPr lang="en"/>
                        <a:t>($2400/yr in today’s dollars)</a:t>
                      </a:r>
                    </a:p>
                  </a:txBody>
                  <a:tcPr marL="91425" marR="91425" marT="91425" marB="91425"/>
                </a:tc>
              </a:tr>
              <a:tr h="381000">
                <a:tc>
                  <a:txBody>
                    <a:bodyPr/>
                    <a:lstStyle/>
                    <a:p>
                      <a:pPr>
                        <a:spcBef>
                          <a:spcPts val="0"/>
                        </a:spcBef>
                        <a:buNone/>
                      </a:pPr>
                      <a:r>
                        <a:rPr lang="en"/>
                        <a:t>inheritance from mother</a:t>
                      </a:r>
                    </a:p>
                  </a:txBody>
                  <a:tcPr marL="91425" marR="91425" marT="91425" marB="91425"/>
                </a:tc>
                <a:tc>
                  <a:txBody>
                    <a:bodyPr/>
                    <a:lstStyle/>
                    <a:p>
                      <a:pPr>
                        <a:spcBef>
                          <a:spcPts val="0"/>
                        </a:spcBef>
                        <a:buNone/>
                      </a:pPr>
                      <a:r>
                        <a:rPr lang="en"/>
                        <a:t>unspec; ~ 5000 pounds/yr</a:t>
                      </a:r>
                    </a:p>
                  </a:txBody>
                  <a:tcPr marL="91425" marR="91425" marT="91425" marB="91425"/>
                </a:tc>
                <a:tc>
                  <a:txBody>
                    <a:bodyPr/>
                    <a:lstStyle/>
                    <a:p>
                      <a:pPr>
                        <a:spcBef>
                          <a:spcPts val="0"/>
                        </a:spcBef>
                        <a:buNone/>
                      </a:pPr>
                      <a:r>
                        <a:rPr lang="en"/>
                        <a:t>$400,000/yr</a:t>
                      </a:r>
                    </a:p>
                  </a:txBody>
                  <a:tcPr marL="91425" marR="91425" marT="91425" marB="91425"/>
                </a:tc>
              </a:tr>
              <a:tr h="381000">
                <a:tc>
                  <a:txBody>
                    <a:bodyPr/>
                    <a:lstStyle/>
                    <a:p>
                      <a:pPr>
                        <a:spcBef>
                          <a:spcPts val="0"/>
                        </a:spcBef>
                        <a:buNone/>
                      </a:pPr>
                      <a:r>
                        <a:rPr lang="en"/>
                        <a:t>Fanny’s dowry</a:t>
                      </a:r>
                    </a:p>
                  </a:txBody>
                  <a:tcPr marL="91425" marR="91425" marT="91425" marB="91425"/>
                </a:tc>
                <a:tc>
                  <a:txBody>
                    <a:bodyPr/>
                    <a:lstStyle/>
                    <a:p>
                      <a:pPr>
                        <a:spcBef>
                          <a:spcPts val="0"/>
                        </a:spcBef>
                        <a:buNone/>
                      </a:pPr>
                      <a:r>
                        <a:rPr lang="en"/>
                        <a:t>10,000 pounds; interest income 500 pounds/yr</a:t>
                      </a:r>
                    </a:p>
                  </a:txBody>
                  <a:tcPr marL="91425" marR="91425" marT="91425" marB="91425"/>
                </a:tc>
                <a:tc>
                  <a:txBody>
                    <a:bodyPr/>
                    <a:lstStyle/>
                    <a:p>
                      <a:pPr>
                        <a:spcBef>
                          <a:spcPts val="0"/>
                        </a:spcBef>
                        <a:buNone/>
                      </a:pPr>
                      <a:r>
                        <a:rPr lang="en"/>
                        <a:t>$ 40,000/yr</a:t>
                      </a:r>
                    </a:p>
                  </a:txBody>
                  <a:tcPr marL="91425" marR="91425" marT="91425" marB="91425"/>
                </a:tc>
              </a:tr>
              <a:tr h="381000">
                <a:tc>
                  <a:txBody>
                    <a:bodyPr/>
                    <a:lstStyle/>
                    <a:p>
                      <a:pPr>
                        <a:spcBef>
                          <a:spcPts val="0"/>
                        </a:spcBef>
                        <a:buNone/>
                      </a:pPr>
                      <a:r>
                        <a:rPr lang="en"/>
                        <a:t>Norland estate income</a:t>
                      </a:r>
                    </a:p>
                  </a:txBody>
                  <a:tcPr marL="91425" marR="91425" marT="91425" marB="91425"/>
                </a:tc>
                <a:tc>
                  <a:txBody>
                    <a:bodyPr/>
                    <a:lstStyle/>
                    <a:p>
                      <a:pPr>
                        <a:spcBef>
                          <a:spcPts val="0"/>
                        </a:spcBef>
                        <a:buNone/>
                      </a:pPr>
                      <a:r>
                        <a:rPr lang="en"/>
                        <a:t>4000 pounds/yr</a:t>
                      </a:r>
                    </a:p>
                  </a:txBody>
                  <a:tcPr marL="91425" marR="91425" marT="91425" marB="91425"/>
                </a:tc>
                <a:tc>
                  <a:txBody>
                    <a:bodyPr/>
                    <a:lstStyle/>
                    <a:p>
                      <a:pPr>
                        <a:spcBef>
                          <a:spcPts val="0"/>
                        </a:spcBef>
                        <a:buNone/>
                      </a:pPr>
                      <a:r>
                        <a:rPr lang="en"/>
                        <a:t>$320,000/yr</a:t>
                      </a:r>
                    </a:p>
                  </a:txBody>
                  <a:tcPr marL="91425" marR="91425" marT="91425" marB="91425"/>
                </a:tc>
              </a:tr>
              <a:tr h="381000">
                <a:tc>
                  <a:txBody>
                    <a:bodyPr/>
                    <a:lstStyle/>
                    <a:p>
                      <a:pPr>
                        <a:spcBef>
                          <a:spcPts val="0"/>
                        </a:spcBef>
                        <a:buNone/>
                      </a:pPr>
                      <a:r>
                        <a:rPr lang="en"/>
                        <a:t>TOTAL</a:t>
                      </a:r>
                    </a:p>
                  </a:txBody>
                  <a:tcPr marL="91425" marR="91425" marT="91425" marB="91425"/>
                </a:tc>
                <a:tc>
                  <a:txBody>
                    <a:bodyPr/>
                    <a:lstStyle/>
                    <a:p>
                      <a:pPr>
                        <a:spcBef>
                          <a:spcPts val="0"/>
                        </a:spcBef>
                        <a:buNone/>
                      </a:pPr>
                      <a:r>
                        <a:rPr lang="en"/>
                        <a:t>9500 pounds/yr</a:t>
                      </a:r>
                    </a:p>
                  </a:txBody>
                  <a:tcPr marL="91425" marR="91425" marT="91425" marB="91425"/>
                </a:tc>
                <a:tc>
                  <a:txBody>
                    <a:bodyPr/>
                    <a:lstStyle/>
                    <a:p>
                      <a:pPr>
                        <a:spcBef>
                          <a:spcPts val="0"/>
                        </a:spcBef>
                        <a:buNone/>
                      </a:pPr>
                      <a:r>
                        <a:rPr lang="en"/>
                        <a:t>$780,000/yr</a:t>
                      </a:r>
                    </a:p>
                  </a:txBody>
                  <a:tcPr marL="91425" marR="91425" marT="91425" marB="91425">
                    <a:solidFill>
                      <a:srgbClr val="FFD966"/>
                    </a:solidFill>
                  </a:tcPr>
                </a:tc>
              </a:tr>
              <a:tr h="381000">
                <a:tc>
                  <a:txBody>
                    <a:bodyPr/>
                    <a:lstStyle/>
                    <a:p>
                      <a:pPr>
                        <a:spcBef>
                          <a:spcPts val="0"/>
                        </a:spcBef>
                        <a:buNone/>
                      </a:pPr>
                      <a:r>
                        <a:rPr lang="en"/>
                        <a:t>projected gift to sisters (never given)</a:t>
                      </a:r>
                    </a:p>
                  </a:txBody>
                  <a:tcPr marL="91425" marR="91425" marT="91425" marB="91425"/>
                </a:tc>
                <a:tc>
                  <a:txBody>
                    <a:bodyPr/>
                    <a:lstStyle/>
                    <a:p>
                      <a:pPr>
                        <a:spcBef>
                          <a:spcPts val="0"/>
                        </a:spcBef>
                        <a:buNone/>
                      </a:pPr>
                      <a:r>
                        <a:rPr lang="en"/>
                        <a:t>3000 pounds = 150 pounds/yr interest income</a:t>
                      </a:r>
                    </a:p>
                  </a:txBody>
                  <a:tcPr marL="91425" marR="91425" marT="91425" marB="91425"/>
                </a:tc>
                <a:tc>
                  <a:txBody>
                    <a:bodyPr/>
                    <a:lstStyle/>
                    <a:p>
                      <a:pPr>
                        <a:spcBef>
                          <a:spcPts val="0"/>
                        </a:spcBef>
                        <a:buNone/>
                      </a:pPr>
                      <a:r>
                        <a:rPr lang="en"/>
                        <a:t>$12,000/yr (</a:t>
                      </a:r>
                      <a:r>
                        <a:rPr lang="en">
                          <a:solidFill>
                            <a:srgbClr val="FF0000"/>
                          </a:solidFill>
                        </a:rPr>
                        <a:t>see Chapter II</a:t>
                      </a:r>
                      <a:r>
                        <a:rPr lang="en"/>
                        <a:t>)</a:t>
                      </a:r>
                    </a:p>
                  </a:txBody>
                  <a:tcPr marL="91425" marR="91425" marT="91425" marB="91425"/>
                </a:tc>
              </a:tr>
            </a:tbl>
          </a:graphicData>
        </a:graphic>
      </p:graphicFrame>
      <p:pic>
        <p:nvPicPr>
          <p:cNvPr id="150" name="Shape 150"/>
          <p:cNvPicPr preferRelativeResize="0"/>
          <p:nvPr/>
        </p:nvPicPr>
        <p:blipFill>
          <a:blip r:embed="rId3">
            <a:alphaModFix/>
          </a:blip>
          <a:stretch>
            <a:fillRect/>
          </a:stretch>
        </p:blipFill>
        <p:spPr>
          <a:xfrm>
            <a:off x="7409816" y="0"/>
            <a:ext cx="1481398" cy="1111800"/>
          </a:xfrm>
          <a:prstGeom prst="rect">
            <a:avLst/>
          </a:prstGeom>
          <a:noFill/>
          <a:ln>
            <a:noFill/>
          </a:ln>
        </p:spPr>
      </p:pic>
      <p:sp>
        <p:nvSpPr>
          <p:cNvPr id="151" name="Shape 151"/>
          <p:cNvSpPr txBox="1"/>
          <p:nvPr/>
        </p:nvSpPr>
        <p:spPr>
          <a:xfrm>
            <a:off x="428625" y="4363175"/>
            <a:ext cx="8297699" cy="450599"/>
          </a:xfrm>
          <a:prstGeom prst="rect">
            <a:avLst/>
          </a:prstGeom>
          <a:noFill/>
          <a:ln>
            <a:noFill/>
          </a:ln>
        </p:spPr>
        <p:txBody>
          <a:bodyPr lIns="91425" tIns="91425" rIns="91425" bIns="91425" anchor="t" anchorCtr="0">
            <a:noAutofit/>
          </a:bodyPr>
          <a:lstStyle/>
          <a:p>
            <a:pPr>
              <a:spcBef>
                <a:spcPts val="0"/>
              </a:spcBef>
              <a:buNone/>
            </a:pPr>
            <a:r>
              <a:rPr lang="en" sz="1800"/>
              <a:t>Total net worth: 9500 * 20 = 190,000 * 80 = ~ $15,600,000</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Expenses in Austen’s life</a:t>
            </a:r>
          </a:p>
        </p:txBody>
      </p:sp>
      <p:graphicFrame>
        <p:nvGraphicFramePr>
          <p:cNvPr id="157" name="Shape 157"/>
          <p:cNvGraphicFramePr/>
          <p:nvPr/>
        </p:nvGraphicFramePr>
        <p:xfrm>
          <a:off x="664012" y="1592875"/>
          <a:ext cx="7815975" cy="3047849"/>
        </p:xfrm>
        <a:graphic>
          <a:graphicData uri="http://schemas.openxmlformats.org/drawingml/2006/table">
            <a:tbl>
              <a:tblPr>
                <a:noFill/>
                <a:tableStyleId>{C47B984E-EC30-4D6F-9A9A-4B2FF36A3E3F}</a:tableStyleId>
              </a:tblPr>
              <a:tblGrid>
                <a:gridCol w="1352400"/>
                <a:gridCol w="3858250"/>
                <a:gridCol w="2605325"/>
              </a:tblGrid>
              <a:tr h="485400">
                <a:tc>
                  <a:txBody>
                    <a:bodyPr/>
                    <a:lstStyle/>
                    <a:p>
                      <a:pPr rtl="0">
                        <a:spcBef>
                          <a:spcPts val="0"/>
                        </a:spcBef>
                        <a:buNone/>
                      </a:pPr>
                      <a:r>
                        <a:rPr lang="en"/>
                        <a:t>460 pounds/yr</a:t>
                      </a:r>
                    </a:p>
                    <a:p>
                      <a:pPr>
                        <a:spcBef>
                          <a:spcPts val="0"/>
                        </a:spcBef>
                        <a:buNone/>
                      </a:pPr>
                      <a:endParaRPr/>
                    </a:p>
                  </a:txBody>
                  <a:tcPr marL="91425" marR="91425" marT="91425" marB="91425"/>
                </a:tc>
                <a:tc>
                  <a:txBody>
                    <a:bodyPr/>
                    <a:lstStyle/>
                    <a:p>
                      <a:pPr>
                        <a:spcBef>
                          <a:spcPts val="0"/>
                        </a:spcBef>
                        <a:buNone/>
                      </a:pPr>
                      <a:r>
                        <a:rPr lang="en"/>
                        <a:t>Annual income of Austen, her mother, and sister after her father’s death</a:t>
                      </a:r>
                    </a:p>
                  </a:txBody>
                  <a:tcPr marL="91425" marR="91425" marT="91425" marB="91425"/>
                </a:tc>
                <a:tc>
                  <a:txBody>
                    <a:bodyPr/>
                    <a:lstStyle/>
                    <a:p>
                      <a:pPr>
                        <a:spcBef>
                          <a:spcPts val="0"/>
                        </a:spcBef>
                        <a:buNone/>
                      </a:pPr>
                      <a:r>
                        <a:rPr lang="en"/>
                        <a:t>$36,800/year</a:t>
                      </a:r>
                    </a:p>
                  </a:txBody>
                  <a:tcPr marL="91425" marR="91425" marT="91425" marB="91425"/>
                </a:tc>
              </a:tr>
              <a:tr h="485400">
                <a:tc>
                  <a:txBody>
                    <a:bodyPr/>
                    <a:lstStyle/>
                    <a:p>
                      <a:pPr lvl="0" rtl="0">
                        <a:spcBef>
                          <a:spcPts val="0"/>
                        </a:spcBef>
                        <a:buNone/>
                      </a:pPr>
                      <a:r>
                        <a:rPr lang="en"/>
                        <a:t>200-300 pounds/yr</a:t>
                      </a:r>
                    </a:p>
                  </a:txBody>
                  <a:tcPr marL="91425" marR="91425" marT="91425" marB="91425"/>
                </a:tc>
                <a:tc>
                  <a:txBody>
                    <a:bodyPr/>
                    <a:lstStyle/>
                    <a:p>
                      <a:pPr lvl="0" rtl="0">
                        <a:spcBef>
                          <a:spcPts val="0"/>
                        </a:spcBef>
                        <a:buNone/>
                      </a:pPr>
                      <a:r>
                        <a:rPr lang="en"/>
                        <a:t>bare minimum annual income for “genteel” non-working status (per person)</a:t>
                      </a:r>
                    </a:p>
                  </a:txBody>
                  <a:tcPr marL="91425" marR="91425" marT="91425" marB="91425"/>
                </a:tc>
                <a:tc>
                  <a:txBody>
                    <a:bodyPr/>
                    <a:lstStyle/>
                    <a:p>
                      <a:pPr lvl="0" rtl="0">
                        <a:spcBef>
                          <a:spcPts val="0"/>
                        </a:spcBef>
                        <a:buNone/>
                      </a:pPr>
                      <a:r>
                        <a:rPr lang="en"/>
                        <a:t>$24,000/year</a:t>
                      </a:r>
                    </a:p>
                  </a:txBody>
                  <a:tcPr marL="91425" marR="91425" marT="91425" marB="91425"/>
                </a:tc>
              </a:tr>
              <a:tr h="485400">
                <a:tc>
                  <a:txBody>
                    <a:bodyPr/>
                    <a:lstStyle/>
                    <a:p>
                      <a:pPr>
                        <a:spcBef>
                          <a:spcPts val="0"/>
                        </a:spcBef>
                        <a:buNone/>
                      </a:pPr>
                      <a:r>
                        <a:rPr lang="en"/>
                        <a:t>140 pounds</a:t>
                      </a:r>
                    </a:p>
                  </a:txBody>
                  <a:tcPr marL="91425" marR="91425" marT="91425" marB="91425"/>
                </a:tc>
                <a:tc>
                  <a:txBody>
                    <a:bodyPr/>
                    <a:lstStyle/>
                    <a:p>
                      <a:pPr>
                        <a:spcBef>
                          <a:spcPts val="0"/>
                        </a:spcBef>
                        <a:buNone/>
                      </a:pPr>
                      <a:r>
                        <a:rPr lang="en"/>
                        <a:t>Austen’s total profit on </a:t>
                      </a:r>
                      <a:r>
                        <a:rPr lang="en" i="1"/>
                        <a:t>Sense and Sensibility</a:t>
                      </a:r>
                      <a:r>
                        <a:rPr lang="en"/>
                        <a:t> (first ed.)</a:t>
                      </a:r>
                    </a:p>
                  </a:txBody>
                  <a:tcPr marL="91425" marR="91425" marT="91425" marB="91425"/>
                </a:tc>
                <a:tc>
                  <a:txBody>
                    <a:bodyPr/>
                    <a:lstStyle/>
                    <a:p>
                      <a:pPr>
                        <a:spcBef>
                          <a:spcPts val="0"/>
                        </a:spcBef>
                        <a:buNone/>
                      </a:pPr>
                      <a:r>
                        <a:rPr lang="en"/>
                        <a:t>$11,200</a:t>
                      </a:r>
                    </a:p>
                  </a:txBody>
                  <a:tcPr marL="91425" marR="91425" marT="91425" marB="91425"/>
                </a:tc>
              </a:tr>
              <a:tr h="485400">
                <a:tc>
                  <a:txBody>
                    <a:bodyPr/>
                    <a:lstStyle/>
                    <a:p>
                      <a:pPr>
                        <a:spcBef>
                          <a:spcPts val="0"/>
                        </a:spcBef>
                        <a:buNone/>
                      </a:pPr>
                      <a:r>
                        <a:rPr lang="en"/>
                        <a:t>110 pounds</a:t>
                      </a:r>
                    </a:p>
                  </a:txBody>
                  <a:tcPr marL="91425" marR="91425" marT="91425" marB="91425"/>
                </a:tc>
                <a:tc>
                  <a:txBody>
                    <a:bodyPr/>
                    <a:lstStyle/>
                    <a:p>
                      <a:pPr>
                        <a:spcBef>
                          <a:spcPts val="0"/>
                        </a:spcBef>
                        <a:buNone/>
                      </a:pPr>
                      <a:r>
                        <a:rPr lang="en"/>
                        <a:t>The sum for which Austen sold the copyright to </a:t>
                      </a:r>
                      <a:r>
                        <a:rPr lang="en" i="1"/>
                        <a:t>Pride and Prejudice</a:t>
                      </a:r>
                    </a:p>
                  </a:txBody>
                  <a:tcPr marL="91425" marR="91425" marT="91425" marB="91425"/>
                </a:tc>
                <a:tc>
                  <a:txBody>
                    <a:bodyPr/>
                    <a:lstStyle/>
                    <a:p>
                      <a:pPr>
                        <a:spcBef>
                          <a:spcPts val="0"/>
                        </a:spcBef>
                        <a:buNone/>
                      </a:pPr>
                      <a:r>
                        <a:rPr lang="en"/>
                        <a:t>$8800</a:t>
                      </a:r>
                    </a:p>
                  </a:txBody>
                  <a:tcPr marL="91425" marR="91425" marT="91425" marB="91425"/>
                </a:tc>
              </a:tr>
              <a:tr h="485400">
                <a:tc>
                  <a:txBody>
                    <a:bodyPr/>
                    <a:lstStyle/>
                    <a:p>
                      <a:pPr>
                        <a:spcBef>
                          <a:spcPts val="0"/>
                        </a:spcBef>
                        <a:buNone/>
                      </a:pPr>
                      <a:r>
                        <a:rPr lang="en"/>
                        <a:t>40 pounds/yr</a:t>
                      </a:r>
                    </a:p>
                  </a:txBody>
                  <a:tcPr marL="91425" marR="91425" marT="91425" marB="91425"/>
                </a:tc>
                <a:tc>
                  <a:txBody>
                    <a:bodyPr/>
                    <a:lstStyle/>
                    <a:p>
                      <a:pPr>
                        <a:spcBef>
                          <a:spcPts val="0"/>
                        </a:spcBef>
                        <a:buNone/>
                      </a:pPr>
                      <a:r>
                        <a:rPr lang="en"/>
                        <a:t>Austen’s spending allowance from her father (for clothing and misc expenses)</a:t>
                      </a:r>
                    </a:p>
                  </a:txBody>
                  <a:tcPr marL="91425" marR="91425" marT="91425" marB="91425"/>
                </a:tc>
                <a:tc>
                  <a:txBody>
                    <a:bodyPr/>
                    <a:lstStyle/>
                    <a:p>
                      <a:pPr>
                        <a:spcBef>
                          <a:spcPts val="0"/>
                        </a:spcBef>
                        <a:buNone/>
                      </a:pPr>
                      <a:r>
                        <a:rPr lang="en"/>
                        <a:t>$400 per quarter</a:t>
                      </a:r>
                    </a:p>
                  </a:txBody>
                  <a:tcPr marL="91425" marR="91425" marT="91425" marB="91425"/>
                </a:tc>
              </a:tr>
            </a:tbl>
          </a:graphicData>
        </a:graphic>
      </p:graphicFrame>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rtl="0">
              <a:spcBef>
                <a:spcPts val="0"/>
              </a:spcBef>
              <a:buNone/>
            </a:pPr>
            <a:r>
              <a:rPr lang="en" sz="3000"/>
              <a:t>The Dashwood Women: </a:t>
            </a:r>
          </a:p>
          <a:p>
            <a:pPr>
              <a:spcBef>
                <a:spcPts val="0"/>
              </a:spcBef>
              <a:buNone/>
            </a:pPr>
            <a:r>
              <a:rPr lang="en" sz="3000"/>
              <a:t>Clinging to Gentle Status</a:t>
            </a:r>
          </a:p>
        </p:txBody>
      </p:sp>
      <p:graphicFrame>
        <p:nvGraphicFramePr>
          <p:cNvPr id="163" name="Shape 163"/>
          <p:cNvGraphicFramePr/>
          <p:nvPr/>
        </p:nvGraphicFramePr>
        <p:xfrm>
          <a:off x="952500" y="1266850"/>
          <a:ext cx="7239000" cy="3444059"/>
        </p:xfrm>
        <a:graphic>
          <a:graphicData uri="http://schemas.openxmlformats.org/drawingml/2006/table">
            <a:tbl>
              <a:tblPr>
                <a:noFill/>
                <a:tableStyleId>{967CA799-6CFD-481C-8210-5149AFA801DE}</a:tableStyleId>
              </a:tblPr>
              <a:tblGrid>
                <a:gridCol w="1666200"/>
                <a:gridCol w="3931325"/>
                <a:gridCol w="1641475"/>
              </a:tblGrid>
              <a:tr h="381000">
                <a:tc>
                  <a:txBody>
                    <a:bodyPr/>
                    <a:lstStyle/>
                    <a:p>
                      <a:pPr rtl="0">
                        <a:spcBef>
                          <a:spcPts val="0"/>
                        </a:spcBef>
                        <a:buNone/>
                      </a:pPr>
                      <a:r>
                        <a:rPr lang="en"/>
                        <a:t>150 pounds/yr</a:t>
                      </a:r>
                    </a:p>
                  </a:txBody>
                  <a:tcPr marL="91425" marR="91425" marT="91425" marB="91425"/>
                </a:tc>
                <a:tc>
                  <a:txBody>
                    <a:bodyPr/>
                    <a:lstStyle/>
                    <a:p>
                      <a:pPr rtl="0">
                        <a:spcBef>
                          <a:spcPts val="0"/>
                        </a:spcBef>
                        <a:buNone/>
                      </a:pPr>
                      <a:r>
                        <a:rPr lang="en"/>
                        <a:t>Interest income from 1000 pounds left to each daughter by Old Mr. Dashwood</a:t>
                      </a:r>
                    </a:p>
                  </a:txBody>
                  <a:tcPr marL="91425" marR="91425" marT="91425" marB="91425"/>
                </a:tc>
                <a:tc>
                  <a:txBody>
                    <a:bodyPr/>
                    <a:lstStyle/>
                    <a:p>
                      <a:pPr>
                        <a:spcBef>
                          <a:spcPts val="0"/>
                        </a:spcBef>
                        <a:buNone/>
                      </a:pPr>
                      <a:r>
                        <a:rPr lang="en"/>
                        <a:t>$12,000/year</a:t>
                      </a:r>
                    </a:p>
                  </a:txBody>
                  <a:tcPr marL="91425" marR="91425" marT="91425" marB="91425"/>
                </a:tc>
              </a:tr>
              <a:tr h="381000">
                <a:tc>
                  <a:txBody>
                    <a:bodyPr/>
                    <a:lstStyle/>
                    <a:p>
                      <a:pPr lvl="0" rtl="0">
                        <a:spcBef>
                          <a:spcPts val="0"/>
                        </a:spcBef>
                        <a:buNone/>
                      </a:pPr>
                      <a:r>
                        <a:rPr lang="en"/>
                        <a:t>500 pounds/yr</a:t>
                      </a:r>
                    </a:p>
                  </a:txBody>
                  <a:tcPr marL="91425" marR="91425" marT="91425" marB="91425"/>
                </a:tc>
                <a:tc>
                  <a:txBody>
                    <a:bodyPr/>
                    <a:lstStyle/>
                    <a:p>
                      <a:pPr lvl="0" rtl="0">
                        <a:spcBef>
                          <a:spcPts val="0"/>
                        </a:spcBef>
                        <a:buNone/>
                      </a:pPr>
                      <a:r>
                        <a:rPr lang="en"/>
                        <a:t>Dashwood women’s </a:t>
                      </a:r>
                      <a:r>
                        <a:rPr lang="en">
                          <a:solidFill>
                            <a:srgbClr val="FF0000"/>
                          </a:solidFill>
                        </a:rPr>
                        <a:t>total</a:t>
                      </a:r>
                      <a:r>
                        <a:rPr lang="en"/>
                        <a:t> income (they also employ and feed two servants)</a:t>
                      </a:r>
                    </a:p>
                  </a:txBody>
                  <a:tcPr marL="91425" marR="91425" marT="91425" marB="91425"/>
                </a:tc>
                <a:tc>
                  <a:txBody>
                    <a:bodyPr/>
                    <a:lstStyle/>
                    <a:p>
                      <a:pPr lvl="0" rtl="0">
                        <a:spcBef>
                          <a:spcPts val="0"/>
                        </a:spcBef>
                        <a:buNone/>
                      </a:pPr>
                      <a:r>
                        <a:rPr lang="en"/>
                        <a:t>$40,000/year</a:t>
                      </a:r>
                    </a:p>
                  </a:txBody>
                  <a:tcPr marL="91425" marR="91425" marT="91425" marB="91425"/>
                </a:tc>
              </a:tr>
              <a:tr h="381000">
                <a:tc>
                  <a:txBody>
                    <a:bodyPr/>
                    <a:lstStyle/>
                    <a:p>
                      <a:pPr lvl="0" rtl="0">
                        <a:spcBef>
                          <a:spcPts val="0"/>
                        </a:spcBef>
                        <a:buNone/>
                      </a:pPr>
                      <a:r>
                        <a:rPr lang="en"/>
                        <a:t>200 pounds/yr</a:t>
                      </a:r>
                    </a:p>
                  </a:txBody>
                  <a:tcPr marL="91425" marR="91425" marT="91425" marB="91425"/>
                </a:tc>
                <a:tc>
                  <a:txBody>
                    <a:bodyPr/>
                    <a:lstStyle/>
                    <a:p>
                      <a:pPr lvl="0" rtl="0">
                        <a:spcBef>
                          <a:spcPts val="0"/>
                        </a:spcBef>
                        <a:buNone/>
                      </a:pPr>
                      <a:r>
                        <a:rPr lang="en"/>
                        <a:t>Edward Ferrars’ living (clerical job) at Delaford parish</a:t>
                      </a:r>
                    </a:p>
                  </a:txBody>
                  <a:tcPr marL="91425" marR="91425" marT="91425" marB="91425"/>
                </a:tc>
                <a:tc>
                  <a:txBody>
                    <a:bodyPr/>
                    <a:lstStyle/>
                    <a:p>
                      <a:pPr lvl="0" rtl="0">
                        <a:spcBef>
                          <a:spcPts val="0"/>
                        </a:spcBef>
                        <a:buNone/>
                      </a:pPr>
                      <a:r>
                        <a:rPr lang="en"/>
                        <a:t>$16,000/year</a:t>
                      </a:r>
                    </a:p>
                  </a:txBody>
                  <a:tcPr marL="91425" marR="91425" marT="91425" marB="91425"/>
                </a:tc>
              </a:tr>
              <a:tr h="381000">
                <a:tc>
                  <a:txBody>
                    <a:bodyPr/>
                    <a:lstStyle/>
                    <a:p>
                      <a:pPr lvl="0" rtl="0">
                        <a:spcBef>
                          <a:spcPts val="0"/>
                        </a:spcBef>
                        <a:buNone/>
                      </a:pPr>
                      <a:r>
                        <a:rPr lang="en"/>
                        <a:t>50 pounds/yr</a:t>
                      </a:r>
                    </a:p>
                  </a:txBody>
                  <a:tcPr marL="91425" marR="91425" marT="91425" marB="91425"/>
                </a:tc>
                <a:tc>
                  <a:txBody>
                    <a:bodyPr/>
                    <a:lstStyle/>
                    <a:p>
                      <a:pPr lvl="0" rtl="0">
                        <a:spcBef>
                          <a:spcPts val="0"/>
                        </a:spcBef>
                        <a:buNone/>
                      </a:pPr>
                      <a:r>
                        <a:rPr lang="en"/>
                        <a:t>Elinor Dashwood’s interest income from her 1000 pound inheritance</a:t>
                      </a:r>
                    </a:p>
                  </a:txBody>
                  <a:tcPr marL="91425" marR="91425" marT="91425" marB="91425"/>
                </a:tc>
                <a:tc>
                  <a:txBody>
                    <a:bodyPr/>
                    <a:lstStyle/>
                    <a:p>
                      <a:pPr lvl="0" rtl="0">
                        <a:spcBef>
                          <a:spcPts val="0"/>
                        </a:spcBef>
                        <a:buNone/>
                      </a:pPr>
                      <a:r>
                        <a:rPr lang="en"/>
                        <a:t>$4000/year</a:t>
                      </a:r>
                    </a:p>
                  </a:txBody>
                  <a:tcPr marL="91425" marR="91425" marT="91425" marB="91425"/>
                </a:tc>
              </a:tr>
              <a:tr h="381000">
                <a:tc>
                  <a:txBody>
                    <a:bodyPr/>
                    <a:lstStyle/>
                    <a:p>
                      <a:pPr lvl="0" rtl="0">
                        <a:spcBef>
                          <a:spcPts val="0"/>
                        </a:spcBef>
                        <a:buNone/>
                      </a:pPr>
                      <a:r>
                        <a:rPr lang="en"/>
                        <a:t>500 pounds/yr</a:t>
                      </a:r>
                    </a:p>
                  </a:txBody>
                  <a:tcPr marL="91425" marR="91425" marT="91425" marB="91425"/>
                </a:tc>
                <a:tc>
                  <a:txBody>
                    <a:bodyPr/>
                    <a:lstStyle/>
                    <a:p>
                      <a:pPr lvl="0" rtl="0">
                        <a:spcBef>
                          <a:spcPts val="0"/>
                        </a:spcBef>
                        <a:buNone/>
                      </a:pPr>
                      <a:r>
                        <a:rPr lang="en"/>
                        <a:t>Interest from 10,000 lump sum given Edward by his mother on his marriage</a:t>
                      </a:r>
                    </a:p>
                  </a:txBody>
                  <a:tcPr marL="91425" marR="91425" marT="91425" marB="91425"/>
                </a:tc>
                <a:tc>
                  <a:txBody>
                    <a:bodyPr/>
                    <a:lstStyle/>
                    <a:p>
                      <a:pPr lvl="0" rtl="0">
                        <a:spcBef>
                          <a:spcPts val="0"/>
                        </a:spcBef>
                        <a:buNone/>
                      </a:pPr>
                      <a:r>
                        <a:rPr lang="en"/>
                        <a:t>$40,000/year</a:t>
                      </a:r>
                    </a:p>
                  </a:txBody>
                  <a:tcPr marL="91425" marR="91425" marT="91425" marB="91425"/>
                </a:tc>
              </a:tr>
              <a:tr h="381000">
                <a:tc>
                  <a:txBody>
                    <a:bodyPr/>
                    <a:lstStyle/>
                    <a:p>
                      <a:pPr lvl="0" rtl="0">
                        <a:spcBef>
                          <a:spcPts val="0"/>
                        </a:spcBef>
                        <a:buNone/>
                      </a:pPr>
                      <a:r>
                        <a:rPr lang="en"/>
                        <a:t>2000 pounds/yr</a:t>
                      </a:r>
                    </a:p>
                  </a:txBody>
                  <a:tcPr marL="91425" marR="91425" marT="91425" marB="91425"/>
                </a:tc>
                <a:tc>
                  <a:txBody>
                    <a:bodyPr/>
                    <a:lstStyle/>
                    <a:p>
                      <a:pPr lvl="0" rtl="0">
                        <a:spcBef>
                          <a:spcPts val="0"/>
                        </a:spcBef>
                        <a:buNone/>
                      </a:pPr>
                      <a:r>
                        <a:rPr lang="en"/>
                        <a:t>Colonel Brandon’s income from Delaford estate</a:t>
                      </a:r>
                    </a:p>
                  </a:txBody>
                  <a:tcPr marL="91425" marR="91425" marT="91425" marB="91425"/>
                </a:tc>
                <a:tc>
                  <a:txBody>
                    <a:bodyPr/>
                    <a:lstStyle/>
                    <a:p>
                      <a:pPr lvl="0" rtl="0">
                        <a:spcBef>
                          <a:spcPts val="0"/>
                        </a:spcBef>
                        <a:buNone/>
                      </a:pPr>
                      <a:r>
                        <a:rPr lang="en"/>
                        <a:t>$160,000/year</a:t>
                      </a:r>
                    </a:p>
                  </a:txBody>
                  <a:tcPr marL="91425" marR="91425" marT="91425" marB="91425"/>
                </a:tc>
              </a:tr>
            </a:tbl>
          </a:graphicData>
        </a:graphic>
      </p:graphicFrame>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Primogeniture and Entail: Model 2</a:t>
            </a:r>
          </a:p>
        </p:txBody>
      </p:sp>
      <p:sp>
        <p:nvSpPr>
          <p:cNvPr id="169" name="Shape 169"/>
          <p:cNvSpPr txBox="1">
            <a:spLocks noGrp="1"/>
          </p:cNvSpPr>
          <p:nvPr>
            <p:ph type="body" idx="1"/>
          </p:nvPr>
        </p:nvSpPr>
        <p:spPr>
          <a:xfrm>
            <a:off x="310675" y="1200150"/>
            <a:ext cx="2882399" cy="3725699"/>
          </a:xfrm>
          <a:prstGeom prst="rect">
            <a:avLst/>
          </a:prstGeom>
        </p:spPr>
        <p:txBody>
          <a:bodyPr lIns="91425" tIns="91425" rIns="91425" bIns="91425" anchor="t" anchorCtr="0">
            <a:noAutofit/>
          </a:bodyPr>
          <a:lstStyle/>
          <a:p>
            <a:pPr rtl="0">
              <a:spcBef>
                <a:spcPts val="0"/>
              </a:spcBef>
              <a:buNone/>
            </a:pPr>
            <a:r>
              <a:rPr lang="en"/>
              <a:t>Ferrars Family:</a:t>
            </a:r>
          </a:p>
          <a:p>
            <a:pPr rtl="0">
              <a:spcBef>
                <a:spcPts val="0"/>
              </a:spcBef>
              <a:buNone/>
            </a:pPr>
            <a:r>
              <a:rPr lang="en" sz="1800">
                <a:solidFill>
                  <a:srgbClr val="FF0000"/>
                </a:solidFill>
              </a:rPr>
              <a:t>Primogeniture</a:t>
            </a:r>
            <a:r>
              <a:rPr lang="en" sz="1800"/>
              <a:t>, but </a:t>
            </a:r>
            <a:r>
              <a:rPr lang="en" sz="1800">
                <a:solidFill>
                  <a:srgbClr val="FF0000"/>
                </a:solidFill>
              </a:rPr>
              <a:t>no</a:t>
            </a:r>
            <a:r>
              <a:rPr lang="en" sz="1800"/>
              <a:t> </a:t>
            </a:r>
            <a:r>
              <a:rPr lang="en" sz="1800">
                <a:solidFill>
                  <a:srgbClr val="FF0000"/>
                </a:solidFill>
              </a:rPr>
              <a:t>entail</a:t>
            </a:r>
            <a:r>
              <a:rPr lang="en" sz="1800"/>
              <a:t> -- </a:t>
            </a:r>
            <a:r>
              <a:rPr lang="en" sz="1800" u="sng"/>
              <a:t>initially</a:t>
            </a:r>
            <a:r>
              <a:rPr lang="en" sz="1800"/>
              <a:t>. The widowed Mrs. Ferrars has control over what and when her children inherit.</a:t>
            </a:r>
          </a:p>
          <a:p>
            <a:pPr rtl="0">
              <a:spcBef>
                <a:spcPts val="0"/>
              </a:spcBef>
              <a:buNone/>
            </a:pPr>
            <a:endParaRPr sz="600"/>
          </a:p>
          <a:p>
            <a:pPr rtl="0">
              <a:spcBef>
                <a:spcPts val="0"/>
              </a:spcBef>
              <a:buNone/>
            </a:pPr>
            <a:r>
              <a:rPr lang="en" sz="1800"/>
              <a:t>She </a:t>
            </a:r>
            <a:r>
              <a:rPr lang="en" sz="1800">
                <a:solidFill>
                  <a:srgbClr val="FF0000"/>
                </a:solidFill>
              </a:rPr>
              <a:t>entails</a:t>
            </a:r>
            <a:r>
              <a:rPr lang="en" sz="1800"/>
              <a:t> the estate on Robert instead of Edward.</a:t>
            </a:r>
          </a:p>
          <a:p>
            <a:pPr>
              <a:spcBef>
                <a:spcPts val="0"/>
              </a:spcBef>
              <a:buNone/>
            </a:pPr>
            <a:r>
              <a:rPr lang="en" sz="1800"/>
              <a:t>Primogeniture is overthrown.</a:t>
            </a:r>
          </a:p>
        </p:txBody>
      </p:sp>
      <p:sp>
        <p:nvSpPr>
          <p:cNvPr id="170" name="Shape 170"/>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a:spcBef>
                <a:spcPts val="0"/>
              </a:spcBef>
              <a:buNone/>
            </a:pPr>
            <a:endParaRPr/>
          </a:p>
        </p:txBody>
      </p:sp>
      <p:pic>
        <p:nvPicPr>
          <p:cNvPr id="171" name="Shape 171"/>
          <p:cNvPicPr preferRelativeResize="0"/>
          <p:nvPr/>
        </p:nvPicPr>
        <p:blipFill>
          <a:blip r:embed="rId3">
            <a:alphaModFix/>
          </a:blip>
          <a:stretch>
            <a:fillRect/>
          </a:stretch>
        </p:blipFill>
        <p:spPr>
          <a:xfrm>
            <a:off x="3257550" y="1200150"/>
            <a:ext cx="5886450" cy="3419475"/>
          </a:xfrm>
          <a:prstGeom prst="rect">
            <a:avLst/>
          </a:prstGeom>
          <a:noFill/>
          <a:ln>
            <a:noFill/>
          </a:ln>
        </p:spPr>
      </p:pic>
      <p:sp>
        <p:nvSpPr>
          <p:cNvPr id="172" name="Shape 172"/>
          <p:cNvSpPr/>
          <p:nvPr/>
        </p:nvSpPr>
        <p:spPr>
          <a:xfrm>
            <a:off x="3400225" y="2916950"/>
            <a:ext cx="1147800" cy="509099"/>
          </a:xfrm>
          <a:prstGeom prst="ellipse">
            <a:avLst/>
          </a:prstGeom>
          <a:noFill/>
          <a:ln w="19050" cap="flat" cmpd="sng">
            <a:solidFill>
              <a:srgbClr val="99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3" name="Shape 173"/>
          <p:cNvSpPr/>
          <p:nvPr/>
        </p:nvSpPr>
        <p:spPr>
          <a:xfrm>
            <a:off x="4053175" y="3595775"/>
            <a:ext cx="1147800" cy="509099"/>
          </a:xfrm>
          <a:prstGeom prst="ellipse">
            <a:avLst/>
          </a:prstGeom>
          <a:noFill/>
          <a:ln w="19050" cap="flat" cmpd="sng">
            <a:solidFill>
              <a:srgbClr val="9900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cxnSp>
        <p:nvCxnSpPr>
          <p:cNvPr id="174" name="Shape 174"/>
          <p:cNvCxnSpPr>
            <a:stCxn id="172" idx="5"/>
            <a:endCxn id="173" idx="0"/>
          </p:cNvCxnSpPr>
          <p:nvPr/>
        </p:nvCxnSpPr>
        <p:spPr>
          <a:xfrm>
            <a:off x="4379933" y="3351494"/>
            <a:ext cx="247200" cy="244200"/>
          </a:xfrm>
          <a:prstGeom prst="straightConnector1">
            <a:avLst/>
          </a:prstGeom>
          <a:noFill/>
          <a:ln w="19050" cap="flat" cmpd="sng">
            <a:solidFill>
              <a:srgbClr val="9900FF"/>
            </a:solidFill>
            <a:prstDash val="solid"/>
            <a:round/>
            <a:headEnd type="none" w="lg" len="lg"/>
            <a:tailEnd type="none" w="lg" len="lg"/>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Questions for Discussion</a:t>
            </a:r>
          </a:p>
        </p:txBody>
      </p:sp>
      <p:sp>
        <p:nvSpPr>
          <p:cNvPr id="180" name="Shape 18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What solution, if any, does Austen propose to the inequalities caused by primogeniture?</a:t>
            </a:r>
          </a:p>
          <a:p>
            <a:pPr rtl="0">
              <a:spcBef>
                <a:spcPts val="0"/>
              </a:spcBef>
              <a:buNone/>
            </a:pPr>
            <a:endParaRPr/>
          </a:p>
          <a:p>
            <a:pPr>
              <a:spcBef>
                <a:spcPts val="0"/>
              </a:spcBef>
              <a:buNone/>
            </a:pPr>
            <a:r>
              <a:rPr lang="en"/>
              <a:t>To what extent does Austen agree or disagree with Burke and/or Paine?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13128"/>
            <a:ext cx="8229600" cy="857400"/>
          </a:xfrm>
          <a:prstGeom prst="rect">
            <a:avLst/>
          </a:prstGeom>
        </p:spPr>
        <p:txBody>
          <a:bodyPr lIns="91425" tIns="91425" rIns="91425" bIns="91425" anchor="b" anchorCtr="0">
            <a:noAutofit/>
          </a:bodyPr>
          <a:lstStyle/>
          <a:p>
            <a:pPr rtl="0">
              <a:spcBef>
                <a:spcPts val="0"/>
              </a:spcBef>
              <a:buNone/>
            </a:pPr>
            <a:r>
              <a:rPr lang="en" sz="2400"/>
              <a:t>Section II: Patriarchy, or,</a:t>
            </a:r>
          </a:p>
          <a:p>
            <a:pPr rtl="0">
              <a:spcBef>
                <a:spcPts val="600"/>
              </a:spcBef>
              <a:buNone/>
            </a:pPr>
            <a:r>
              <a:rPr lang="en" sz="2400" b="0">
                <a:solidFill>
                  <a:srgbClr val="00FFFF"/>
                </a:solidFill>
              </a:rPr>
              <a:t>Why can’t Elinor and Marianne just get jobs?</a:t>
            </a:r>
          </a:p>
        </p:txBody>
      </p:sp>
      <p:sp>
        <p:nvSpPr>
          <p:cNvPr id="186" name="Shape 1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Patriarchy (n): literally, “rule by fathers.” </a:t>
            </a:r>
          </a:p>
          <a:p>
            <a:pPr marL="457200" lvl="0" indent="-228600" rtl="0">
              <a:lnSpc>
                <a:spcPct val="115000"/>
              </a:lnSpc>
              <a:spcBef>
                <a:spcPts val="0"/>
              </a:spcBef>
              <a:buSzPct val="100000"/>
            </a:pPr>
            <a:r>
              <a:rPr lang="en" sz="2400"/>
              <a:t>a system of society or government in which the father or eldest male is head of the family and descent is traced through the male line.</a:t>
            </a:r>
          </a:p>
          <a:p>
            <a:pPr marL="457200" lvl="0" indent="-228600" rtl="0">
              <a:lnSpc>
                <a:spcPct val="115000"/>
              </a:lnSpc>
              <a:spcBef>
                <a:spcPts val="0"/>
              </a:spcBef>
              <a:buSzPct val="100000"/>
            </a:pPr>
            <a:r>
              <a:rPr lang="en" sz="2400"/>
              <a:t>a system of society or government in which men hold the power and women are largely excluded from it.</a:t>
            </a:r>
          </a:p>
          <a:p>
            <a:pPr>
              <a:spcBef>
                <a:spcPts val="0"/>
              </a:spcBef>
              <a:buNone/>
            </a:pPr>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to create inequality</a:t>
            </a:r>
          </a:p>
        </p:txBody>
      </p:sp>
      <p:sp>
        <p:nvSpPr>
          <p:cNvPr id="192" name="Shape 19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buAutoNum type="arabicPeriod"/>
            </a:pPr>
            <a:r>
              <a:rPr lang="en"/>
              <a:t>Set yourself up as the norm</a:t>
            </a:r>
          </a:p>
          <a:p>
            <a:pPr marL="457200" lvl="0" indent="-228600" rtl="0">
              <a:spcBef>
                <a:spcPts val="0"/>
              </a:spcBef>
              <a:buAutoNum type="arabicPeriod"/>
            </a:pPr>
            <a:r>
              <a:rPr lang="en"/>
              <a:t>Construe difference as “abnormality”</a:t>
            </a:r>
          </a:p>
          <a:p>
            <a:pPr lvl="0" rtl="0">
              <a:spcBef>
                <a:spcPts val="0"/>
              </a:spcBef>
              <a:buNone/>
            </a:pPr>
            <a:r>
              <a:rPr lang="en"/>
              <a:t>(Self vs. Other)</a:t>
            </a:r>
          </a:p>
          <a:p>
            <a:pPr marL="457200" lvl="0" indent="-228600" rtl="0">
              <a:spcBef>
                <a:spcPts val="0"/>
              </a:spcBef>
              <a:buAutoNum type="arabicPeriod"/>
            </a:pPr>
            <a:r>
              <a:rPr lang="en"/>
              <a:t>Construe “abnormality” as “inferiority”</a:t>
            </a:r>
          </a:p>
          <a:p>
            <a:pPr marL="457200" lvl="0" indent="-228600" rtl="0">
              <a:spcBef>
                <a:spcPts val="0"/>
              </a:spcBef>
              <a:buAutoNum type="arabicPeriod"/>
            </a:pPr>
            <a:r>
              <a:rPr lang="en"/>
              <a:t>Use “inferiority” to justify inequality</a:t>
            </a:r>
          </a:p>
          <a:p>
            <a:pPr marL="457200" lvl="0" indent="-228600">
              <a:spcBef>
                <a:spcPts val="0"/>
              </a:spcBef>
              <a:buAutoNum type="arabicPeriod"/>
            </a:pPr>
            <a:r>
              <a:rPr lang="en"/>
              <a:t>Repetition leads to internalization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rtl="0">
              <a:spcBef>
                <a:spcPts val="0"/>
              </a:spcBef>
              <a:buNone/>
            </a:pPr>
            <a:r>
              <a:rPr lang="en" sz="3000"/>
              <a:t>Tonight’s key concepts: </a:t>
            </a:r>
          </a:p>
          <a:p>
            <a:pPr algn="ctr">
              <a:spcBef>
                <a:spcPts val="0"/>
              </a:spcBef>
              <a:buNone/>
            </a:pPr>
            <a:r>
              <a:rPr lang="en" sz="3000">
                <a:solidFill>
                  <a:srgbClr val="FF0000"/>
                </a:solidFill>
              </a:rPr>
              <a:t>Inheritance (I)</a:t>
            </a:r>
            <a:r>
              <a:rPr lang="en" sz="3000"/>
              <a:t> and </a:t>
            </a:r>
            <a:r>
              <a:rPr lang="en" sz="3000">
                <a:solidFill>
                  <a:srgbClr val="FF0000"/>
                </a:solidFill>
              </a:rPr>
              <a:t>Patriarchy (II)</a:t>
            </a:r>
          </a:p>
        </p:txBody>
      </p:sp>
      <p:sp>
        <p:nvSpPr>
          <p:cNvPr id="47" name="Shape 4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How do inheritance and patriarchy construct and perpetuate inequality?</a:t>
            </a:r>
          </a:p>
          <a:p>
            <a:pPr rtl="0">
              <a:spcBef>
                <a:spcPts val="0"/>
              </a:spcBef>
              <a:buNone/>
            </a:pPr>
            <a:endParaRPr/>
          </a:p>
          <a:p>
            <a:pPr rtl="0">
              <a:spcBef>
                <a:spcPts val="0"/>
              </a:spcBef>
              <a:buNone/>
            </a:pPr>
            <a:r>
              <a:rPr lang="en"/>
              <a:t>Jane Austen’s </a:t>
            </a:r>
            <a:r>
              <a:rPr lang="en" i="1"/>
              <a:t>Sense and Sensibility</a:t>
            </a:r>
            <a:r>
              <a:rPr lang="en"/>
              <a:t>: a social satire showing how institutions reward greed, selfishness, mediocrity </a:t>
            </a:r>
          </a:p>
          <a:p>
            <a:pPr rtl="0">
              <a:spcBef>
                <a:spcPts val="0"/>
              </a:spcBef>
              <a:buNone/>
            </a:pPr>
            <a:endParaRPr/>
          </a:p>
          <a:p>
            <a:pPr lvl="0">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Misogyny: Wellspring of patriarchy</a:t>
            </a:r>
          </a:p>
        </p:txBody>
      </p:sp>
      <p:sp>
        <p:nvSpPr>
          <p:cNvPr id="198" name="Shape 19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Female Inferiority  = Woman as Other</a:t>
            </a:r>
          </a:p>
          <a:p>
            <a:pPr marL="457200" lvl="0" indent="-228600" rtl="0">
              <a:spcBef>
                <a:spcPts val="0"/>
              </a:spcBef>
            </a:pPr>
            <a:r>
              <a:rPr lang="en"/>
              <a:t>physical inferiority</a:t>
            </a:r>
          </a:p>
          <a:p>
            <a:pPr marL="457200" lvl="0" indent="-228600" rtl="0">
              <a:spcBef>
                <a:spcPts val="0"/>
              </a:spcBef>
            </a:pPr>
            <a:r>
              <a:rPr lang="en"/>
              <a:t>moral/spiritual inferiority</a:t>
            </a:r>
          </a:p>
          <a:p>
            <a:pPr marL="457200" lvl="0" indent="-228600" rtl="0">
              <a:spcBef>
                <a:spcPts val="0"/>
              </a:spcBef>
            </a:pPr>
            <a:r>
              <a:rPr lang="en"/>
              <a:t>intellectual inferiority</a:t>
            </a:r>
          </a:p>
          <a:p>
            <a:pPr rtl="0">
              <a:spcBef>
                <a:spcPts val="0"/>
              </a:spcBef>
              <a:buNone/>
            </a:pPr>
            <a:endParaRPr/>
          </a:p>
          <a:p>
            <a:pPr lvl="0" rtl="0">
              <a:spcBef>
                <a:spcPts val="0"/>
              </a:spcBef>
              <a:buNone/>
            </a:pPr>
            <a:r>
              <a:rPr lang="en"/>
              <a:t>Repetition leads to internalization</a:t>
            </a:r>
          </a:p>
          <a:p>
            <a:pPr lvl="0" rtl="0">
              <a:spcBef>
                <a:spcPts val="0"/>
              </a:spcBef>
              <a:buNone/>
            </a:pPr>
            <a:endParaRPr/>
          </a:p>
          <a:p>
            <a:pPr>
              <a:spcBef>
                <a:spcPts val="0"/>
              </a:spcBef>
              <a:buNone/>
            </a:pP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Ancient Medicine: The Male Norm</a:t>
            </a:r>
          </a:p>
        </p:txBody>
      </p:sp>
      <p:sp>
        <p:nvSpPr>
          <p:cNvPr id="204" name="Shape 204"/>
          <p:cNvSpPr txBox="1">
            <a:spLocks noGrp="1"/>
          </p:cNvSpPr>
          <p:nvPr>
            <p:ph type="body" idx="1"/>
          </p:nvPr>
        </p:nvSpPr>
        <p:spPr>
          <a:xfrm>
            <a:off x="457200" y="1047750"/>
            <a:ext cx="5818199" cy="3725699"/>
          </a:xfrm>
          <a:prstGeom prst="rect">
            <a:avLst/>
          </a:prstGeom>
        </p:spPr>
        <p:txBody>
          <a:bodyPr lIns="91425" tIns="91425" rIns="91425" bIns="91425" anchor="t" anchorCtr="0">
            <a:noAutofit/>
          </a:bodyPr>
          <a:lstStyle/>
          <a:p>
            <a:pPr rtl="0">
              <a:spcBef>
                <a:spcPts val="0"/>
              </a:spcBef>
              <a:buNone/>
            </a:pPr>
            <a:r>
              <a:rPr lang="en" sz="1800"/>
              <a:t>Aristotle (d. 322 B.C.E.): “A woman is as it were a deformed male…[who] lacks the power to concoct semen...The female always provides the material, the male provides the form. The physical part, the body, comes from the female,and the Soul from the male.”</a:t>
            </a:r>
          </a:p>
          <a:p>
            <a:pPr>
              <a:spcBef>
                <a:spcPts val="0"/>
              </a:spcBef>
              <a:buNone/>
            </a:pPr>
            <a:endParaRPr sz="1800"/>
          </a:p>
        </p:txBody>
      </p:sp>
      <p:pic>
        <p:nvPicPr>
          <p:cNvPr id="205" name="Shape 205"/>
          <p:cNvPicPr preferRelativeResize="0"/>
          <p:nvPr/>
        </p:nvPicPr>
        <p:blipFill>
          <a:blip r:embed="rId3">
            <a:alphaModFix/>
          </a:blip>
          <a:stretch>
            <a:fillRect/>
          </a:stretch>
        </p:blipFill>
        <p:spPr>
          <a:xfrm>
            <a:off x="6350975" y="1150325"/>
            <a:ext cx="2785935" cy="3993174"/>
          </a:xfrm>
          <a:prstGeom prst="rect">
            <a:avLst/>
          </a:prstGeom>
          <a:noFill/>
          <a:ln>
            <a:noFill/>
          </a:ln>
        </p:spPr>
      </p:pic>
      <p:pic>
        <p:nvPicPr>
          <p:cNvPr id="206" name="Shape 206"/>
          <p:cNvPicPr preferRelativeResize="0"/>
          <p:nvPr/>
        </p:nvPicPr>
        <p:blipFill>
          <a:blip r:embed="rId4">
            <a:alphaModFix/>
          </a:blip>
          <a:stretch>
            <a:fillRect/>
          </a:stretch>
        </p:blipFill>
        <p:spPr>
          <a:xfrm>
            <a:off x="1023225" y="2697450"/>
            <a:ext cx="3878474" cy="2446049"/>
          </a:xfrm>
          <a:prstGeom prst="rect">
            <a:avLst/>
          </a:prstGeom>
          <a:noFill/>
          <a:ln>
            <a:noFill/>
          </a:ln>
        </p:spPr>
      </p:pic>
      <p:sp>
        <p:nvSpPr>
          <p:cNvPr id="207" name="Shape 207"/>
          <p:cNvSpPr/>
          <p:nvPr/>
        </p:nvSpPr>
        <p:spPr>
          <a:xfrm>
            <a:off x="879225" y="4473075"/>
            <a:ext cx="912300" cy="307800"/>
          </a:xfrm>
          <a:prstGeom prst="ellipse">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Medieval Christianity: Woman as Eve</a:t>
            </a:r>
          </a:p>
        </p:txBody>
      </p:sp>
      <p:sp>
        <p:nvSpPr>
          <p:cNvPr id="213" name="Shape 213"/>
          <p:cNvSpPr txBox="1">
            <a:spLocks noGrp="1"/>
          </p:cNvSpPr>
          <p:nvPr>
            <p:ph type="body" idx="1"/>
          </p:nvPr>
        </p:nvSpPr>
        <p:spPr>
          <a:xfrm>
            <a:off x="457200" y="1200150"/>
            <a:ext cx="4994100" cy="3725699"/>
          </a:xfrm>
          <a:prstGeom prst="rect">
            <a:avLst/>
          </a:prstGeom>
        </p:spPr>
        <p:txBody>
          <a:bodyPr lIns="91425" tIns="91425" rIns="91425" bIns="91425" anchor="t" anchorCtr="0">
            <a:noAutofit/>
          </a:bodyPr>
          <a:lstStyle/>
          <a:p>
            <a:pPr rtl="0">
              <a:spcBef>
                <a:spcPts val="0"/>
              </a:spcBef>
              <a:buNone/>
            </a:pPr>
            <a:r>
              <a:rPr lang="en" sz="1400"/>
              <a:t>Tertullian (d. 225 C.E.):  “You are the gateway of the devil….You easily destroyed the image of God, Adam….In order to achieve perfect, that is, Christian chastity, you must not only </a:t>
            </a:r>
            <a:r>
              <a:rPr lang="en" sz="1400" i="1"/>
              <a:t>not</a:t>
            </a:r>
            <a:r>
              <a:rPr lang="en" sz="1400"/>
              <a:t> seek to be the object of desire, but despise the very idea of being one. First, because the desire to please through appearance does not come from a sound conscience, since we know that appearance naturally excites sexual desire.  Why therefore do you arouse this evil towards yourself?”</a:t>
            </a:r>
          </a:p>
          <a:p>
            <a:pPr>
              <a:spcBef>
                <a:spcPts val="0"/>
              </a:spcBef>
              <a:buNone/>
            </a:pPr>
            <a:r>
              <a:rPr lang="en" sz="1400"/>
              <a:t>From the </a:t>
            </a:r>
            <a:r>
              <a:rPr lang="en" sz="1400" u="sng">
                <a:solidFill>
                  <a:schemeClr val="hlink"/>
                </a:solidFill>
                <a:hlinkClick r:id="rId3"/>
              </a:rPr>
              <a:t>Everyday Sexism Project</a:t>
            </a:r>
            <a:r>
              <a:rPr lang="en" sz="1400"/>
              <a:t>: “I got dress coded at my school for wearing shorts. After I left the principal’s office with a detention I walked past another student wearing a shirt depicting two stick figures: the male holding down the female’s head in his crotch and saying ‘good girls swallow’. Teachers walked right past him and didn’t say a thing.”  (</a:t>
            </a:r>
            <a:r>
              <a:rPr lang="en" sz="1400" i="1">
                <a:solidFill>
                  <a:srgbClr val="FF0000"/>
                </a:solidFill>
              </a:rPr>
              <a:t>Time</a:t>
            </a:r>
            <a:r>
              <a:rPr lang="en" sz="1400">
                <a:solidFill>
                  <a:srgbClr val="FF0000"/>
                </a:solidFill>
              </a:rPr>
              <a:t>, May 22, 2015,</a:t>
            </a:r>
            <a:r>
              <a:rPr lang="en" sz="1400"/>
              <a:t> </a:t>
            </a:r>
            <a:r>
              <a:rPr lang="en" sz="1400" u="sng">
                <a:solidFill>
                  <a:schemeClr val="hlink"/>
                </a:solidFill>
                <a:hlinkClick r:id="rId4"/>
              </a:rPr>
              <a:t>“How School Dress Codes Shame Girls and Perpetuate Rape Culture”</a:t>
            </a:r>
            <a:r>
              <a:rPr lang="en" sz="1400"/>
              <a:t>) </a:t>
            </a:r>
          </a:p>
        </p:txBody>
      </p:sp>
      <p:pic>
        <p:nvPicPr>
          <p:cNvPr id="214" name="Shape 214"/>
          <p:cNvPicPr preferRelativeResize="0"/>
          <p:nvPr/>
        </p:nvPicPr>
        <p:blipFill>
          <a:blip r:embed="rId5">
            <a:alphaModFix/>
          </a:blip>
          <a:stretch>
            <a:fillRect/>
          </a:stretch>
        </p:blipFill>
        <p:spPr>
          <a:xfrm>
            <a:off x="5756100" y="1139575"/>
            <a:ext cx="3352000" cy="2069624"/>
          </a:xfrm>
          <a:prstGeom prst="rect">
            <a:avLst/>
          </a:prstGeom>
          <a:noFill/>
          <a:ln>
            <a:noFill/>
          </a:ln>
        </p:spPr>
      </p:pic>
      <p:pic>
        <p:nvPicPr>
          <p:cNvPr id="215" name="Shape 215"/>
          <p:cNvPicPr preferRelativeResize="0"/>
          <p:nvPr/>
        </p:nvPicPr>
        <p:blipFill>
          <a:blip r:embed="rId6">
            <a:alphaModFix/>
          </a:blip>
          <a:stretch>
            <a:fillRect/>
          </a:stretch>
        </p:blipFill>
        <p:spPr>
          <a:xfrm>
            <a:off x="6033725" y="3285400"/>
            <a:ext cx="1150323" cy="1725502"/>
          </a:xfrm>
          <a:prstGeom prst="rect">
            <a:avLst/>
          </a:prstGeom>
          <a:noFill/>
          <a:ln>
            <a:noFill/>
          </a:ln>
        </p:spPr>
      </p:pic>
      <p:pic>
        <p:nvPicPr>
          <p:cNvPr id="216" name="Shape 216"/>
          <p:cNvPicPr preferRelativeResize="0"/>
          <p:nvPr/>
        </p:nvPicPr>
        <p:blipFill>
          <a:blip r:embed="rId7">
            <a:alphaModFix/>
          </a:blip>
          <a:stretch>
            <a:fillRect/>
          </a:stretch>
        </p:blipFill>
        <p:spPr>
          <a:xfrm>
            <a:off x="7590675" y="3329375"/>
            <a:ext cx="1258049" cy="1681524"/>
          </a:xfrm>
          <a:prstGeom prst="rect">
            <a:avLst/>
          </a:prstGeom>
          <a:noFill/>
          <a:ln>
            <a:noFill/>
          </a:ln>
        </p:spPr>
      </p:pic>
      <p:pic>
        <p:nvPicPr>
          <p:cNvPr id="217" name="Shape 217"/>
          <p:cNvPicPr preferRelativeResize="0"/>
          <p:nvPr/>
        </p:nvPicPr>
        <p:blipFill>
          <a:blip r:embed="rId8">
            <a:alphaModFix/>
          </a:blip>
          <a:stretch>
            <a:fillRect/>
          </a:stretch>
        </p:blipFill>
        <p:spPr>
          <a:xfrm>
            <a:off x="6754675" y="3715450"/>
            <a:ext cx="1461723" cy="974475"/>
          </a:xfrm>
          <a:prstGeom prst="rect">
            <a:avLst/>
          </a:prstGeom>
          <a:noFill/>
          <a:ln>
            <a:noFill/>
          </a:ln>
        </p:spPr>
      </p:pic>
      <p:pic>
        <p:nvPicPr>
          <p:cNvPr id="218" name="Shape 218"/>
          <p:cNvPicPr preferRelativeResize="0"/>
          <p:nvPr/>
        </p:nvPicPr>
        <p:blipFill>
          <a:blip r:embed="rId9">
            <a:alphaModFix/>
          </a:blip>
          <a:stretch>
            <a:fillRect/>
          </a:stretch>
        </p:blipFill>
        <p:spPr>
          <a:xfrm>
            <a:off x="7340100" y="116525"/>
            <a:ext cx="876300" cy="8574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Female Mind: Education</a:t>
            </a:r>
          </a:p>
        </p:txBody>
      </p:sp>
      <p:sp>
        <p:nvSpPr>
          <p:cNvPr id="224" name="Shape 224"/>
          <p:cNvSpPr txBox="1">
            <a:spLocks noGrp="1"/>
          </p:cNvSpPr>
          <p:nvPr>
            <p:ph type="body" idx="1"/>
          </p:nvPr>
        </p:nvSpPr>
        <p:spPr>
          <a:xfrm>
            <a:off x="457200" y="1047750"/>
            <a:ext cx="8229600" cy="3725699"/>
          </a:xfrm>
          <a:prstGeom prst="rect">
            <a:avLst/>
          </a:prstGeom>
        </p:spPr>
        <p:txBody>
          <a:bodyPr lIns="91425" tIns="91425" rIns="91425" bIns="91425" anchor="t" anchorCtr="0">
            <a:noAutofit/>
          </a:bodyPr>
          <a:lstStyle/>
          <a:p>
            <a:pPr rtl="0">
              <a:spcBef>
                <a:spcPts val="0"/>
              </a:spcBef>
              <a:buNone/>
            </a:pPr>
            <a:r>
              <a:rPr lang="en" sz="1800"/>
              <a:t>Hester Chapone, </a:t>
            </a:r>
            <a:r>
              <a:rPr lang="en" sz="1800" i="1" u="sng">
                <a:solidFill>
                  <a:schemeClr val="hlink"/>
                </a:solidFill>
                <a:hlinkClick r:id="rId3"/>
              </a:rPr>
              <a:t>Letters on the Improvement of the Mind, Addressed to a Young Lady</a:t>
            </a:r>
            <a:r>
              <a:rPr lang="en" sz="1800"/>
              <a:t>, (1820) Letter VIII:</a:t>
            </a:r>
          </a:p>
          <a:p>
            <a:pPr rtl="0">
              <a:spcBef>
                <a:spcPts val="0"/>
              </a:spcBef>
              <a:buNone/>
            </a:pPr>
            <a:r>
              <a:rPr lang="en" sz="1800"/>
              <a:t>What makes a woman “</a:t>
            </a:r>
            <a:r>
              <a:rPr lang="en" sz="1800">
                <a:solidFill>
                  <a:srgbClr val="FF0000"/>
                </a:solidFill>
              </a:rPr>
              <a:t>useful and pleasing to her fellow-creatures</a:t>
            </a:r>
            <a:r>
              <a:rPr lang="en" sz="1800"/>
              <a:t>”?</a:t>
            </a:r>
          </a:p>
          <a:p>
            <a:pPr marL="457200" lvl="0" indent="-228600" rtl="0">
              <a:spcBef>
                <a:spcPts val="0"/>
              </a:spcBef>
              <a:buSzPct val="100000"/>
            </a:pPr>
            <a:r>
              <a:rPr lang="en" sz="1800"/>
              <a:t>Christian virtues: piety, benevolence, meekness, humility, integrity, and purity </a:t>
            </a:r>
          </a:p>
          <a:p>
            <a:pPr marL="457200" lvl="0" indent="-228600" rtl="0">
              <a:spcBef>
                <a:spcPts val="0"/>
              </a:spcBef>
              <a:buSzPct val="100000"/>
            </a:pPr>
            <a:r>
              <a:rPr lang="en" sz="1800"/>
              <a:t>Domestic skills: managing servants, raising children, living within one’s means</a:t>
            </a:r>
          </a:p>
          <a:p>
            <a:pPr marL="457200" lvl="0" indent="-228600" rtl="0">
              <a:spcBef>
                <a:spcPts val="0"/>
              </a:spcBef>
              <a:buSzPct val="100000"/>
            </a:pPr>
            <a:r>
              <a:rPr lang="en" sz="1800"/>
              <a:t>Accomplishments: French, Italian, dancing, art/music, poetry, history, biography, basic arithmetic, writing</a:t>
            </a:r>
          </a:p>
          <a:p>
            <a:pPr lvl="0" rtl="0">
              <a:spcBef>
                <a:spcPts val="0"/>
              </a:spcBef>
              <a:buNone/>
            </a:pPr>
            <a:r>
              <a:rPr lang="en" sz="1800"/>
              <a:t>“The attainment of such branches of knowledge and such arts and accomplishments ...will prove so valuable to yourself and make you so </a:t>
            </a:r>
            <a:r>
              <a:rPr lang="en" sz="1800">
                <a:solidFill>
                  <a:srgbClr val="FF0000"/>
                </a:solidFill>
              </a:rPr>
              <a:t>desirable a companion</a:t>
            </a:r>
            <a:r>
              <a:rPr lang="en" sz="1800"/>
              <a:t>, that the neglect of them may reasonably be deemed a neglect of duty.”</a:t>
            </a:r>
          </a:p>
          <a:p>
            <a:pPr lvl="0" rtl="0">
              <a:spcBef>
                <a:spcPts val="0"/>
              </a:spcBef>
              <a:buNone/>
            </a:pPr>
            <a:endParaRPr sz="1800"/>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Hester Chapone, continued</a:t>
            </a:r>
          </a:p>
        </p:txBody>
      </p:sp>
      <p:sp>
        <p:nvSpPr>
          <p:cNvPr id="230" name="Shape 23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sz="1400"/>
              <a:t>“As to the </a:t>
            </a:r>
            <a:r>
              <a:rPr lang="en" sz="1400">
                <a:solidFill>
                  <a:srgbClr val="0000FF"/>
                </a:solidFill>
              </a:rPr>
              <a:t>learned languages</a:t>
            </a:r>
            <a:r>
              <a:rPr lang="en" sz="1400"/>
              <a:t>, though I respect the abilities and application of those ladies who have attained them, and who make a modest and proper use of them, yet I would by no means advise you—or any other woman who is not strongly impelled by a particular genius—to engage in such studies. The labour and time which they require are generally incompatible with our natures and proper employments: the real knowledge which they supply is not essential, since the English, French, or Italian tongues afford tolerable translations of all the most valuable productions of antiquity, besides the multitude of original authors which they furnish: and these are much more than sufficient to store your mind with as many ideas as you will know how to manage. The danger of pedantry and presumption in a woman—of her exciting envy in one sex and jealousy in the other—of her exchanging the graces of imagination for the severity and preciseness of a scholar, would be, I own, sufficient to frighten me from the ambition of seeing my girl remarkable for learning. Such objections are perhaps still stronger with regard to the</a:t>
            </a:r>
            <a:r>
              <a:rPr lang="en" sz="1400">
                <a:solidFill>
                  <a:srgbClr val="FF0000"/>
                </a:solidFill>
              </a:rPr>
              <a:t> </a:t>
            </a:r>
            <a:r>
              <a:rPr lang="en" sz="1400">
                <a:solidFill>
                  <a:srgbClr val="0000FF"/>
                </a:solidFill>
              </a:rPr>
              <a:t>abstruse sciences</a:t>
            </a:r>
            <a:r>
              <a:rPr lang="en" sz="1400"/>
              <a:t>.”</a:t>
            </a:r>
          </a:p>
        </p:txBody>
      </p:sp>
      <p:sp>
        <p:nvSpPr>
          <p:cNvPr id="231" name="Shape 231"/>
          <p:cNvSpPr txBox="1"/>
          <p:nvPr/>
        </p:nvSpPr>
        <p:spPr>
          <a:xfrm>
            <a:off x="657225" y="4143375"/>
            <a:ext cx="7629600" cy="628499"/>
          </a:xfrm>
          <a:prstGeom prst="rect">
            <a:avLst/>
          </a:prstGeom>
          <a:noFill/>
          <a:ln>
            <a:noFill/>
          </a:ln>
        </p:spPr>
        <p:txBody>
          <a:bodyPr lIns="91425" tIns="91425" rIns="91425" bIns="91425" anchor="t" anchorCtr="0">
            <a:noAutofit/>
          </a:bodyPr>
          <a:lstStyle/>
          <a:p>
            <a:pPr rtl="0">
              <a:spcBef>
                <a:spcPts val="600"/>
              </a:spcBef>
              <a:buNone/>
            </a:pPr>
            <a:r>
              <a:rPr lang="en" sz="3000">
                <a:solidFill>
                  <a:schemeClr val="dk2"/>
                </a:solidFill>
                <a:latin typeface="Trebuchet MS"/>
                <a:ea typeface="Trebuchet MS"/>
                <a:cs typeface="Trebuchet MS"/>
                <a:sym typeface="Trebuchet MS"/>
              </a:rPr>
              <a:t>Repetition leads to internalization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 Female Mind: “Sensibility”</a:t>
            </a:r>
          </a:p>
        </p:txBody>
      </p:sp>
      <p:sp>
        <p:nvSpPr>
          <p:cNvPr id="237" name="Shape 23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buSzPct val="100000"/>
            </a:pPr>
            <a:r>
              <a:rPr lang="en" sz="1800"/>
              <a:t>Early Romantic notion, in reaction against Enlightenment values of rationality, self-control, distrust of emotions, trust in social mores as regulators of innate human selfishness and vice, emphasis on civility and duty to others (Elinor)</a:t>
            </a:r>
          </a:p>
          <a:p>
            <a:pPr lvl="0" rtl="0">
              <a:spcBef>
                <a:spcPts val="0"/>
              </a:spcBef>
              <a:buNone/>
            </a:pPr>
            <a:endParaRPr sz="1800"/>
          </a:p>
          <a:p>
            <a:pPr marL="457200" lvl="0" indent="-228600" rtl="0">
              <a:spcBef>
                <a:spcPts val="0"/>
              </a:spcBef>
              <a:buSzPct val="100000"/>
            </a:pPr>
            <a:r>
              <a:rPr lang="en" sz="1800"/>
              <a:t>Sensibility: being open to emotion, disdain for conventional behavior and social mores (such as civility and duty to others), as a restraint on innate human goodness and virtue (Marianne)</a:t>
            </a:r>
          </a:p>
          <a:p>
            <a:pPr lvl="0" rtl="0">
              <a:spcBef>
                <a:spcPts val="0"/>
              </a:spcBef>
              <a:buNone/>
            </a:pPr>
            <a:endParaRPr sz="1800"/>
          </a:p>
          <a:p>
            <a:pPr marL="457200" lvl="0" indent="-228600" rtl="0">
              <a:spcBef>
                <a:spcPts val="0"/>
              </a:spcBef>
              <a:buSzPct val="100000"/>
            </a:pPr>
            <a:r>
              <a:rPr lang="en" sz="1800"/>
              <a:t>Both sisters suffer similar setbacks; Marianne bears them badly and makes herself severely ill, must learn self-control and rationality</a:t>
            </a:r>
          </a:p>
          <a:p>
            <a:pPr lvl="0" rtl="0">
              <a:spcBef>
                <a:spcPts val="0"/>
              </a:spcBef>
              <a:buNone/>
            </a:pPr>
            <a:endParaRPr sz="1800"/>
          </a:p>
          <a:p>
            <a:pPr rtl="0">
              <a:spcBef>
                <a:spcPts val="0"/>
              </a:spcBef>
              <a:buNone/>
            </a:pPr>
            <a:endParaRPr sz="2400"/>
          </a:p>
          <a:p>
            <a:pPr lvl="0">
              <a:spcBef>
                <a:spcPts val="0"/>
              </a:spcBef>
              <a:buNone/>
            </a:pPr>
            <a:endParaRPr sz="2400"/>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358378"/>
            <a:ext cx="8229600" cy="857400"/>
          </a:xfrm>
          <a:prstGeom prst="rect">
            <a:avLst/>
          </a:prstGeom>
        </p:spPr>
        <p:txBody>
          <a:bodyPr lIns="91425" tIns="91425" rIns="91425" bIns="91425" anchor="b" anchorCtr="0">
            <a:noAutofit/>
          </a:bodyPr>
          <a:lstStyle/>
          <a:p>
            <a:pPr rtl="0">
              <a:spcBef>
                <a:spcPts val="0"/>
              </a:spcBef>
              <a:buNone/>
            </a:pPr>
            <a:r>
              <a:rPr lang="en"/>
              <a:t>Dissenting voices: </a:t>
            </a:r>
          </a:p>
          <a:p>
            <a:pPr>
              <a:spcBef>
                <a:spcPts val="0"/>
              </a:spcBef>
              <a:buNone/>
            </a:pPr>
            <a:r>
              <a:rPr lang="en"/>
              <a:t>Mary Wollstonecraft</a:t>
            </a:r>
          </a:p>
        </p:txBody>
      </p:sp>
      <p:sp>
        <p:nvSpPr>
          <p:cNvPr id="243" name="Shape 24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i="1"/>
              <a:t>A Vindication of the Rights of Women (1792)</a:t>
            </a:r>
          </a:p>
          <a:p>
            <a:pPr marL="457200" lvl="0" indent="-228600" rtl="0">
              <a:spcBef>
                <a:spcPts val="0"/>
              </a:spcBef>
              <a:buSzPct val="100000"/>
            </a:pPr>
            <a:r>
              <a:rPr lang="en" sz="2400"/>
              <a:t>parallel between women and non-aristocrats, p. 286</a:t>
            </a:r>
          </a:p>
          <a:p>
            <a:pPr lvl="0" rtl="0">
              <a:spcBef>
                <a:spcPts val="0"/>
              </a:spcBef>
              <a:buNone/>
            </a:pPr>
            <a:endParaRPr sz="2400"/>
          </a:p>
          <a:p>
            <a:pPr marL="457200" lvl="0" indent="-228600">
              <a:spcBef>
                <a:spcPts val="0"/>
              </a:spcBef>
              <a:buSzPct val="100000"/>
            </a:pPr>
            <a:r>
              <a:rPr lang="en" sz="2400"/>
              <a:t>consequences of weak female education, pp. 288-9</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Textual Analysis: Chapter II</a:t>
            </a:r>
          </a:p>
        </p:txBody>
      </p:sp>
      <p:sp>
        <p:nvSpPr>
          <p:cNvPr id="249" name="Shape 2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US" sz="1400" dirty="0" smtClean="0">
                <a:solidFill>
                  <a:srgbClr val="0000FF"/>
                </a:solidFill>
                <a:latin typeface="Arial"/>
                <a:ea typeface="Arial"/>
                <a:cs typeface="Arial"/>
                <a:sym typeface="Arial"/>
              </a:rPr>
              <a:t>Plus </a:t>
            </a:r>
            <a:r>
              <a:rPr lang="en" sz="1400" dirty="0" smtClean="0">
                <a:solidFill>
                  <a:srgbClr val="0000FF"/>
                </a:solidFill>
                <a:latin typeface="Arial"/>
                <a:ea typeface="Arial"/>
                <a:cs typeface="Arial"/>
                <a:sym typeface="Arial"/>
              </a:rPr>
              <a:t>film version </a:t>
            </a:r>
            <a:r>
              <a:rPr lang="en" sz="1400" dirty="0">
                <a:solidFill>
                  <a:srgbClr val="0000FF"/>
                </a:solidFill>
                <a:latin typeface="Arial"/>
                <a:ea typeface="Arial"/>
                <a:cs typeface="Arial"/>
                <a:sym typeface="Arial"/>
              </a:rPr>
              <a:t>of Austen’s brilliant Chapter II</a:t>
            </a:r>
          </a:p>
          <a:p>
            <a:pPr>
              <a:spcBef>
                <a:spcPts val="0"/>
              </a:spcBef>
              <a:buNone/>
            </a:pPr>
            <a:endParaRPr dirty="0"/>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Questions for Discussion</a:t>
            </a:r>
          </a:p>
        </p:txBody>
      </p:sp>
      <p:sp>
        <p:nvSpPr>
          <p:cNvPr id="255" name="Shape 25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a:t>What solution, if any, does Austen propose to the inequalities perpetuated by patriarchy?</a:t>
            </a:r>
          </a:p>
          <a:p>
            <a:pPr lvl="0" rtl="0">
              <a:spcBef>
                <a:spcPts val="0"/>
              </a:spcBef>
              <a:buNone/>
            </a:pPr>
            <a:endParaRPr/>
          </a:p>
          <a:p>
            <a:pPr lvl="0" rtl="0">
              <a:spcBef>
                <a:spcPts val="0"/>
              </a:spcBef>
              <a:buNone/>
            </a:pPr>
            <a:endParaRPr/>
          </a:p>
          <a:p>
            <a:pPr lvl="0" rtl="0">
              <a:spcBef>
                <a:spcPts val="0"/>
              </a:spcBef>
              <a:buNone/>
            </a:pPr>
            <a:r>
              <a:rPr lang="en"/>
              <a:t>To what extent does Austen agree or disagree with Wollstonecraft or Chapone?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05975"/>
            <a:ext cx="2911800" cy="857400"/>
          </a:xfrm>
          <a:prstGeom prst="rect">
            <a:avLst/>
          </a:prstGeom>
        </p:spPr>
        <p:txBody>
          <a:bodyPr lIns="91425" tIns="91425" rIns="91425" bIns="91425" anchor="t" anchorCtr="0">
            <a:noAutofit/>
          </a:bodyPr>
          <a:lstStyle/>
          <a:p>
            <a:pPr lvl="0" rtl="0">
              <a:spcBef>
                <a:spcPts val="0"/>
              </a:spcBef>
              <a:buNone/>
            </a:pPr>
            <a:r>
              <a:rPr lang="en" sz="2400"/>
              <a:t>Section I: Inheritance </a:t>
            </a:r>
          </a:p>
        </p:txBody>
      </p:sp>
      <p:sp>
        <p:nvSpPr>
          <p:cNvPr id="53" name="Shape 5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Survey Results</a:t>
            </a:r>
          </a:p>
          <a:p>
            <a:pPr marL="457200" lvl="0" indent="-228600" rtl="0">
              <a:spcBef>
                <a:spcPts val="0"/>
              </a:spcBef>
              <a:buSzPct val="100000"/>
            </a:pPr>
            <a:r>
              <a:rPr lang="en" sz="1800">
                <a:solidFill>
                  <a:srgbClr val="4A86E8"/>
                </a:solidFill>
              </a:rPr>
              <a:t>3</a:t>
            </a:r>
            <a:r>
              <a:rPr lang="en" sz="1800"/>
              <a:t> -  leave it all to my spouse</a:t>
            </a:r>
          </a:p>
          <a:p>
            <a:pPr marL="457200" lvl="0" indent="-228600" rtl="0">
              <a:spcBef>
                <a:spcPts val="0"/>
              </a:spcBef>
              <a:buSzPct val="100000"/>
            </a:pPr>
            <a:r>
              <a:rPr lang="en" sz="1800"/>
              <a:t>0 -  leave it all to the eldest son</a:t>
            </a:r>
          </a:p>
          <a:p>
            <a:pPr marL="457200" lvl="0" indent="-228600" rtl="0">
              <a:spcBef>
                <a:spcPts val="0"/>
              </a:spcBef>
              <a:buSzPct val="100000"/>
            </a:pPr>
            <a:r>
              <a:rPr lang="en" sz="1800" b="1">
                <a:solidFill>
                  <a:srgbClr val="F1C232"/>
                </a:solidFill>
              </a:rPr>
              <a:t>11</a:t>
            </a:r>
            <a:r>
              <a:rPr lang="en" sz="1800"/>
              <a:t> - leave it all to my children, divided evenly</a:t>
            </a:r>
          </a:p>
          <a:p>
            <a:pPr marL="457200" lvl="0" indent="-228600" rtl="0">
              <a:spcBef>
                <a:spcPts val="0"/>
              </a:spcBef>
              <a:buSzPct val="100000"/>
            </a:pPr>
            <a:r>
              <a:rPr lang="en" sz="1800">
                <a:solidFill>
                  <a:srgbClr val="38761D"/>
                </a:solidFill>
              </a:rPr>
              <a:t>1</a:t>
            </a:r>
            <a:r>
              <a:rPr lang="en" sz="1800"/>
              <a:t> -  leave it all to the child or children who represents my moral values</a:t>
            </a:r>
          </a:p>
          <a:p>
            <a:pPr marL="457200" lvl="0" indent="-228600" rtl="0">
              <a:spcBef>
                <a:spcPts val="0"/>
              </a:spcBef>
              <a:buSzPct val="100000"/>
            </a:pPr>
            <a:r>
              <a:rPr lang="en" sz="1800">
                <a:solidFill>
                  <a:srgbClr val="9900FF"/>
                </a:solidFill>
              </a:rPr>
              <a:t>3</a:t>
            </a:r>
            <a:r>
              <a:rPr lang="en" sz="1800"/>
              <a:t> -  leave it all to my grandchildren, divided evenly</a:t>
            </a:r>
          </a:p>
          <a:p>
            <a:pPr marL="457200" lvl="0" indent="-228600" rtl="0">
              <a:spcBef>
                <a:spcPts val="0"/>
              </a:spcBef>
              <a:buSzPct val="100000"/>
            </a:pPr>
            <a:r>
              <a:rPr lang="en" sz="1800">
                <a:solidFill>
                  <a:srgbClr val="6FA8DC"/>
                </a:solidFill>
              </a:rPr>
              <a:t>1</a:t>
            </a:r>
            <a:r>
              <a:rPr lang="en" sz="1800"/>
              <a:t>-   leave it all to charity</a:t>
            </a:r>
          </a:p>
          <a:p>
            <a:pPr marL="457200" lvl="0" indent="-228600" rtl="0">
              <a:spcBef>
                <a:spcPts val="0"/>
              </a:spcBef>
              <a:buSzPct val="100000"/>
            </a:pPr>
            <a:r>
              <a:rPr lang="en" sz="1800">
                <a:solidFill>
                  <a:srgbClr val="FF00FF"/>
                </a:solidFill>
              </a:rPr>
              <a:t>4 </a:t>
            </a:r>
            <a:r>
              <a:rPr lang="en" sz="1800"/>
              <a:t>-  spend or donate it all before I die</a:t>
            </a:r>
          </a:p>
          <a:p>
            <a:pPr lvl="0" rtl="0">
              <a:spcBef>
                <a:spcPts val="0"/>
              </a:spcBef>
              <a:buNone/>
            </a:pPr>
            <a:r>
              <a:rPr lang="en">
                <a:solidFill>
                  <a:srgbClr val="0000FF"/>
                </a:solidFill>
              </a:rPr>
              <a:t>Inheritance choices (and laws) are </a:t>
            </a:r>
            <a:r>
              <a:rPr lang="en" u="sng">
                <a:solidFill>
                  <a:srgbClr val="0000FF"/>
                </a:solidFill>
              </a:rPr>
              <a:t>constructs</a:t>
            </a:r>
            <a:r>
              <a:rPr lang="en">
                <a:solidFill>
                  <a:srgbClr val="0000FF"/>
                </a:solidFill>
              </a:rPr>
              <a:t>: they reflect and reinforce fundamental values</a:t>
            </a:r>
          </a:p>
          <a:p>
            <a:pPr lvl="0" rtl="0">
              <a:spcBef>
                <a:spcPts val="0"/>
              </a:spcBef>
              <a:buNone/>
            </a:pPr>
            <a:endParaRPr/>
          </a:p>
          <a:p>
            <a:pPr lvl="0" rtl="0">
              <a:spcBef>
                <a:spcPts val="0"/>
              </a:spcBef>
              <a:buNone/>
            </a:pPr>
            <a:endParaRPr/>
          </a:p>
        </p:txBody>
      </p:sp>
      <p:pic>
        <p:nvPicPr>
          <p:cNvPr id="54" name="Shape 54"/>
          <p:cNvPicPr preferRelativeResize="0"/>
          <p:nvPr/>
        </p:nvPicPr>
        <p:blipFill>
          <a:blip r:embed="rId3">
            <a:alphaModFix/>
          </a:blip>
          <a:stretch>
            <a:fillRect/>
          </a:stretch>
        </p:blipFill>
        <p:spPr>
          <a:xfrm>
            <a:off x="7343775" y="0"/>
            <a:ext cx="1800224" cy="1143000"/>
          </a:xfrm>
          <a:prstGeom prst="rect">
            <a:avLst/>
          </a:prstGeom>
          <a:noFill/>
          <a:ln>
            <a:noFill/>
          </a:ln>
        </p:spPr>
      </p:pic>
      <p:sp>
        <p:nvSpPr>
          <p:cNvPr id="55" name="Shape 55"/>
          <p:cNvSpPr txBox="1"/>
          <p:nvPr/>
        </p:nvSpPr>
        <p:spPr>
          <a:xfrm>
            <a:off x="3438525" y="274750"/>
            <a:ext cx="3835799" cy="659399"/>
          </a:xfrm>
          <a:prstGeom prst="rect">
            <a:avLst/>
          </a:prstGeom>
          <a:noFill/>
          <a:ln>
            <a:noFill/>
          </a:ln>
        </p:spPr>
        <p:txBody>
          <a:bodyPr lIns="91425" tIns="91425" rIns="91425" bIns="91425" anchor="t" anchorCtr="0">
            <a:noAutofit/>
          </a:bodyPr>
          <a:lstStyle/>
          <a:p>
            <a:pPr lvl="0" rtl="0">
              <a:spcBef>
                <a:spcPts val="0"/>
              </a:spcBef>
              <a:buNone/>
            </a:pPr>
            <a:r>
              <a:rPr lang="en" dirty="0">
                <a:solidFill>
                  <a:schemeClr val="lt1"/>
                </a:solidFill>
              </a:rPr>
              <a:t>“The pen is a long arm from the grave.”</a:t>
            </a:r>
          </a:p>
          <a:p>
            <a:pPr lvl="0" rtl="0">
              <a:spcBef>
                <a:spcPts val="0"/>
              </a:spcBef>
              <a:buNone/>
            </a:pPr>
            <a:r>
              <a:rPr lang="en" dirty="0">
                <a:solidFill>
                  <a:schemeClr val="lt1"/>
                </a:solidFill>
              </a:rPr>
              <a:t>	</a:t>
            </a:r>
            <a:r>
              <a:rPr lang="en" dirty="0" smtClean="0">
                <a:solidFill>
                  <a:schemeClr val="lt1"/>
                </a:solidFill>
              </a:rPr>
              <a:t>--</a:t>
            </a:r>
            <a:r>
              <a:rPr lang="en" dirty="0">
                <a:solidFill>
                  <a:schemeClr val="lt1"/>
                </a:solidFill>
              </a:rPr>
              <a:t>James Clavell, </a:t>
            </a:r>
            <a:r>
              <a:rPr lang="en" i="1" dirty="0">
                <a:solidFill>
                  <a:schemeClr val="lt1"/>
                </a:solidFill>
              </a:rPr>
              <a:t>Sho-Gun</a:t>
            </a:r>
          </a:p>
        </p:txBody>
      </p:sp>
      <p:pic>
        <p:nvPicPr>
          <p:cNvPr id="56" name="Shape 56"/>
          <p:cNvPicPr preferRelativeResize="0"/>
          <p:nvPr/>
        </p:nvPicPr>
        <p:blipFill>
          <a:blip r:embed="rId4">
            <a:alphaModFix/>
          </a:blip>
          <a:stretch>
            <a:fillRect/>
          </a:stretch>
        </p:blipFill>
        <p:spPr>
          <a:xfrm>
            <a:off x="5881700" y="1143000"/>
            <a:ext cx="1809750" cy="1524000"/>
          </a:xfrm>
          <a:prstGeom prst="rect">
            <a:avLst/>
          </a:prstGeom>
          <a:noFill/>
          <a:ln>
            <a:noFill/>
          </a:ln>
        </p:spPr>
      </p:pic>
      <p:sp>
        <p:nvSpPr>
          <p:cNvPr id="57" name="Shape 57"/>
          <p:cNvSpPr txBox="1"/>
          <p:nvPr/>
        </p:nvSpPr>
        <p:spPr>
          <a:xfrm>
            <a:off x="6065050" y="1743075"/>
            <a:ext cx="4114800" cy="479999"/>
          </a:xfrm>
          <a:prstGeom prst="rect">
            <a:avLst/>
          </a:prstGeom>
          <a:noFill/>
          <a:ln>
            <a:noFill/>
          </a:ln>
        </p:spPr>
        <p:txBody>
          <a:bodyPr lIns="91425" tIns="91425" rIns="91425" bIns="91425" anchor="t" anchorCtr="0">
            <a:noAutofit/>
          </a:bodyPr>
          <a:lstStyle/>
          <a:p>
            <a:pPr>
              <a:spcBef>
                <a:spcPts val="0"/>
              </a:spcBef>
              <a:buNone/>
            </a:pP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Austen’s England: Monarchy, Landed Aristocracy</a:t>
            </a:r>
          </a:p>
        </p:txBody>
      </p:sp>
      <p:sp>
        <p:nvSpPr>
          <p:cNvPr id="63" name="Shape 63"/>
          <p:cNvSpPr txBox="1">
            <a:spLocks noGrp="1"/>
          </p:cNvSpPr>
          <p:nvPr>
            <p:ph type="body" idx="1"/>
          </p:nvPr>
        </p:nvSpPr>
        <p:spPr>
          <a:xfrm>
            <a:off x="457200" y="971550"/>
            <a:ext cx="8229600" cy="3725699"/>
          </a:xfrm>
          <a:prstGeom prst="rect">
            <a:avLst/>
          </a:prstGeom>
        </p:spPr>
        <p:txBody>
          <a:bodyPr lIns="91425" tIns="91425" rIns="91425" bIns="91425" anchor="t" anchorCtr="0">
            <a:noAutofit/>
          </a:bodyPr>
          <a:lstStyle/>
          <a:p>
            <a:pPr>
              <a:spcBef>
                <a:spcPts val="0"/>
              </a:spcBef>
              <a:buNone/>
            </a:pPr>
            <a:r>
              <a:rPr lang="en"/>
              <a:t>Austen: 1775-1818</a:t>
            </a:r>
          </a:p>
        </p:txBody>
      </p:sp>
      <p:pic>
        <p:nvPicPr>
          <p:cNvPr id="64" name="Shape 64"/>
          <p:cNvPicPr preferRelativeResize="0"/>
          <p:nvPr/>
        </p:nvPicPr>
        <p:blipFill>
          <a:blip r:embed="rId3">
            <a:alphaModFix/>
          </a:blip>
          <a:stretch>
            <a:fillRect/>
          </a:stretch>
        </p:blipFill>
        <p:spPr>
          <a:xfrm>
            <a:off x="4625173" y="1047749"/>
            <a:ext cx="4518825" cy="3389124"/>
          </a:xfrm>
          <a:prstGeom prst="rect">
            <a:avLst/>
          </a:prstGeom>
          <a:noFill/>
          <a:ln>
            <a:noFill/>
          </a:ln>
        </p:spPr>
      </p:pic>
      <p:pic>
        <p:nvPicPr>
          <p:cNvPr id="65" name="Shape 65"/>
          <p:cNvPicPr preferRelativeResize="0"/>
          <p:nvPr/>
        </p:nvPicPr>
        <p:blipFill>
          <a:blip r:embed="rId4">
            <a:alphaModFix/>
          </a:blip>
          <a:stretch>
            <a:fillRect/>
          </a:stretch>
        </p:blipFill>
        <p:spPr>
          <a:xfrm>
            <a:off x="65949" y="1679525"/>
            <a:ext cx="4146324" cy="3048499"/>
          </a:xfrm>
          <a:prstGeom prst="rect">
            <a:avLst/>
          </a:prstGeom>
          <a:noFill/>
          <a:ln>
            <a:noFill/>
          </a:ln>
        </p:spPr>
      </p:pic>
      <p:sp>
        <p:nvSpPr>
          <p:cNvPr id="66" name="Shape 66"/>
          <p:cNvSpPr txBox="1"/>
          <p:nvPr/>
        </p:nvSpPr>
        <p:spPr>
          <a:xfrm>
            <a:off x="230800" y="4673850"/>
            <a:ext cx="2912399" cy="164700"/>
          </a:xfrm>
          <a:prstGeom prst="rect">
            <a:avLst/>
          </a:prstGeom>
          <a:noFill/>
          <a:ln>
            <a:noFill/>
          </a:ln>
        </p:spPr>
        <p:txBody>
          <a:bodyPr lIns="91425" tIns="91425" rIns="91425" bIns="91425" anchor="t" anchorCtr="0">
            <a:noAutofit/>
          </a:bodyPr>
          <a:lstStyle/>
          <a:p>
            <a:pPr>
              <a:spcBef>
                <a:spcPts val="0"/>
              </a:spcBef>
              <a:buNone/>
            </a:pPr>
            <a:r>
              <a:rPr lang="en"/>
              <a:t>House of Commons, Regency Era</a:t>
            </a:r>
          </a:p>
        </p:txBody>
      </p:sp>
      <p:pic>
        <p:nvPicPr>
          <p:cNvPr id="67" name="Shape 67"/>
          <p:cNvPicPr preferRelativeResize="0"/>
          <p:nvPr/>
        </p:nvPicPr>
        <p:blipFill>
          <a:blip r:embed="rId5">
            <a:alphaModFix/>
          </a:blip>
          <a:stretch>
            <a:fillRect/>
          </a:stretch>
        </p:blipFill>
        <p:spPr>
          <a:xfrm>
            <a:off x="3476225" y="2146225"/>
            <a:ext cx="1941748" cy="283242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“Huge Tracts of Land…”</a:t>
            </a:r>
          </a:p>
        </p:txBody>
      </p:sp>
      <p:sp>
        <p:nvSpPr>
          <p:cNvPr id="73" name="Shape 7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solidFill>
                  <a:srgbClr val="0000FF"/>
                </a:solidFill>
              </a:rPr>
              <a:t>Landed Aristocracy</a:t>
            </a:r>
            <a:r>
              <a:rPr lang="en" sz="2400"/>
              <a:t>: descendants of royalty (sometimes very distant), AND non-descendants granted </a:t>
            </a:r>
            <a:r>
              <a:rPr lang="en" sz="2400">
                <a:solidFill>
                  <a:srgbClr val="0000FF"/>
                </a:solidFill>
              </a:rPr>
              <a:t>titles and lands</a:t>
            </a:r>
            <a:r>
              <a:rPr lang="en" sz="2400"/>
              <a:t> by the king. Income from invested fortunes, and/or from estates. </a:t>
            </a:r>
          </a:p>
          <a:p>
            <a:pPr marL="457200" lvl="0" indent="-228600" rtl="0">
              <a:spcBef>
                <a:spcPts val="0"/>
              </a:spcBef>
              <a:buSzPct val="100000"/>
            </a:pPr>
            <a:r>
              <a:rPr lang="en" sz="1800"/>
              <a:t>Peers: Duke, Marquess, Earl, Viscount, </a:t>
            </a:r>
            <a:r>
              <a:rPr lang="en" sz="1800">
                <a:solidFill>
                  <a:srgbClr val="FF0000"/>
                </a:solidFill>
              </a:rPr>
              <a:t>Lord</a:t>
            </a:r>
            <a:r>
              <a:rPr lang="en" sz="1800"/>
              <a:t>/Baron</a:t>
            </a:r>
          </a:p>
          <a:p>
            <a:pPr marL="457200" lvl="0" indent="-228600" rtl="0">
              <a:spcBef>
                <a:spcPts val="0"/>
              </a:spcBef>
              <a:buSzPct val="100000"/>
            </a:pPr>
            <a:r>
              <a:rPr lang="en" sz="1800"/>
              <a:t>Landed Gentry: Baronet, </a:t>
            </a:r>
            <a:r>
              <a:rPr lang="en" sz="1800">
                <a:solidFill>
                  <a:srgbClr val="9900FF"/>
                </a:solidFill>
              </a:rPr>
              <a:t>Knight</a:t>
            </a:r>
            <a:r>
              <a:rPr lang="en" sz="1800"/>
              <a:t>, Esquire, </a:t>
            </a:r>
            <a:r>
              <a:rPr lang="en" sz="1800">
                <a:solidFill>
                  <a:srgbClr val="4A86E8"/>
                </a:solidFill>
              </a:rPr>
              <a:t>Gentleman</a:t>
            </a:r>
          </a:p>
          <a:p>
            <a:pPr rtl="0">
              <a:spcBef>
                <a:spcPts val="0"/>
              </a:spcBef>
              <a:buNone/>
            </a:pPr>
            <a:r>
              <a:rPr lang="en" sz="1800" i="1"/>
              <a:t>S&amp;S</a:t>
            </a:r>
            <a:r>
              <a:rPr lang="en" sz="1800"/>
              <a:t> Examples:  </a:t>
            </a:r>
            <a:r>
              <a:rPr lang="en" sz="1800">
                <a:solidFill>
                  <a:srgbClr val="9900FF"/>
                </a:solidFill>
              </a:rPr>
              <a:t>Sir</a:t>
            </a:r>
            <a:r>
              <a:rPr lang="en" sz="1800"/>
              <a:t> John Middleton, </a:t>
            </a:r>
            <a:r>
              <a:rPr lang="en" sz="1800">
                <a:solidFill>
                  <a:srgbClr val="4A86E8"/>
                </a:solidFill>
              </a:rPr>
              <a:t>Mr.</a:t>
            </a:r>
            <a:r>
              <a:rPr lang="en" sz="1800"/>
              <a:t> Henry Dashwood, </a:t>
            </a:r>
            <a:r>
              <a:rPr lang="en" sz="1800">
                <a:solidFill>
                  <a:srgbClr val="FF0000"/>
                </a:solidFill>
              </a:rPr>
              <a:t>Lord</a:t>
            </a:r>
            <a:r>
              <a:rPr lang="en" sz="1800"/>
              <a:t> Morton </a:t>
            </a:r>
          </a:p>
          <a:p>
            <a:pPr rtl="0">
              <a:spcBef>
                <a:spcPts val="0"/>
              </a:spcBef>
              <a:buNone/>
            </a:pPr>
            <a:endParaRPr sz="600"/>
          </a:p>
          <a:p>
            <a:pPr rtl="0">
              <a:spcBef>
                <a:spcPts val="0"/>
              </a:spcBef>
              <a:buNone/>
            </a:pPr>
            <a:r>
              <a:rPr lang="en" sz="2400"/>
              <a:t>Acceptable professions: clergyman, politician, army/navy</a:t>
            </a:r>
          </a:p>
          <a:p>
            <a:pPr>
              <a:spcBef>
                <a:spcPts val="0"/>
              </a:spcBef>
              <a:buNone/>
            </a:pPr>
            <a:r>
              <a:rPr lang="en" sz="2400"/>
              <a:t>Income/Wealth from business = “In Trade” = “vulgar”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Peers and Gentry: Making Ends Meet</a:t>
            </a:r>
          </a:p>
        </p:txBody>
      </p:sp>
      <p:sp>
        <p:nvSpPr>
          <p:cNvPr id="79" name="Shape 7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sz="3600" b="1">
                <a:solidFill>
                  <a:schemeClr val="lt1"/>
                </a:solidFill>
              </a:rPr>
              <a:t>TTjhhSomS</a:t>
            </a:r>
          </a:p>
        </p:txBody>
      </p:sp>
      <p:sp>
        <p:nvSpPr>
          <p:cNvPr id="80" name="Shape 80"/>
          <p:cNvSpPr txBox="1"/>
          <p:nvPr/>
        </p:nvSpPr>
        <p:spPr>
          <a:xfrm>
            <a:off x="1780450" y="1389425"/>
            <a:ext cx="6771899" cy="3666300"/>
          </a:xfrm>
          <a:prstGeom prst="rect">
            <a:avLst/>
          </a:prstGeom>
          <a:noFill/>
          <a:ln>
            <a:noFill/>
          </a:ln>
        </p:spPr>
        <p:txBody>
          <a:bodyPr lIns="91425" tIns="91425" rIns="91425" bIns="91425" anchor="t" anchorCtr="0">
            <a:noAutofit/>
          </a:bodyPr>
          <a:lstStyle/>
          <a:p>
            <a:pPr rtl="0">
              <a:spcBef>
                <a:spcPts val="0"/>
              </a:spcBef>
              <a:buNone/>
            </a:pPr>
            <a:r>
              <a:rPr lang="en">
                <a:solidFill>
                  <a:srgbClr val="FF0000"/>
                </a:solidFill>
              </a:rPr>
              <a:t>Cash and Investments</a:t>
            </a:r>
            <a:r>
              <a:rPr lang="en"/>
              <a:t> (stocks, bonds):  usually a rate of 4 to 5 % annual return (passive income)</a:t>
            </a:r>
          </a:p>
          <a:p>
            <a:pPr rtl="0">
              <a:spcBef>
                <a:spcPts val="0"/>
              </a:spcBef>
              <a:buNone/>
            </a:pPr>
            <a:endParaRPr>
              <a:solidFill>
                <a:srgbClr val="FF0000"/>
              </a:solidFill>
            </a:endParaRPr>
          </a:p>
          <a:p>
            <a:pPr rtl="0">
              <a:spcBef>
                <a:spcPts val="0"/>
              </a:spcBef>
              <a:buNone/>
            </a:pPr>
            <a:r>
              <a:rPr lang="en">
                <a:solidFill>
                  <a:srgbClr val="FF0000"/>
                </a:solidFill>
              </a:rPr>
              <a:t>Estates</a:t>
            </a:r>
            <a:r>
              <a:rPr lang="en"/>
              <a:t> produce income (managed by your steward):  </a:t>
            </a:r>
          </a:p>
          <a:p>
            <a:pPr marL="457200" lvl="0" indent="-228600" rtl="0">
              <a:spcBef>
                <a:spcPts val="0"/>
              </a:spcBef>
              <a:buChar char="●"/>
            </a:pPr>
            <a:r>
              <a:rPr lang="en"/>
              <a:t>renting houses, shops, fields </a:t>
            </a:r>
          </a:p>
          <a:p>
            <a:pPr marL="457200" lvl="0" indent="-228600" rtl="0">
              <a:spcBef>
                <a:spcPts val="0"/>
              </a:spcBef>
              <a:buChar char="●"/>
            </a:pPr>
            <a:r>
              <a:rPr lang="en"/>
              <a:t>income from farming (crops and wool), timber, minerals, fish, game</a:t>
            </a:r>
          </a:p>
          <a:p>
            <a:pPr marL="457200" lvl="0" indent="-228600" rtl="0">
              <a:spcBef>
                <a:spcPts val="0"/>
              </a:spcBef>
              <a:buChar char="●"/>
            </a:pPr>
            <a:r>
              <a:rPr lang="en"/>
              <a:t>income from lands held abroad</a:t>
            </a:r>
          </a:p>
          <a:p>
            <a:pPr lvl="0" rtl="0">
              <a:spcBef>
                <a:spcPts val="0"/>
              </a:spcBef>
              <a:buNone/>
            </a:pPr>
            <a:r>
              <a:rPr lang="en">
                <a:solidFill>
                  <a:srgbClr val="FF0000"/>
                </a:solidFill>
              </a:rPr>
              <a:t>Marrying money</a:t>
            </a:r>
            <a:r>
              <a:rPr lang="en"/>
              <a:t>:</a:t>
            </a:r>
          </a:p>
          <a:p>
            <a:pPr marL="457200" lvl="0" indent="-228600" rtl="0">
              <a:spcBef>
                <a:spcPts val="0"/>
              </a:spcBef>
              <a:buChar char="●"/>
            </a:pPr>
            <a:r>
              <a:rPr lang="en"/>
              <a:t>Men’s fortunes expressed in yearly income (sum of estate and investment income): f/e “five thousand a year...ten thousand a year”</a:t>
            </a:r>
          </a:p>
          <a:p>
            <a:pPr marL="457200" lvl="0" indent="-228600" rtl="0">
              <a:spcBef>
                <a:spcPts val="0"/>
              </a:spcBef>
              <a:buChar char="●"/>
            </a:pPr>
            <a:r>
              <a:rPr lang="en"/>
              <a:t>Women’s fortunes (daughters of peers and gentry) expressed as a lump sum they bring to the marriage: f/e “Miss Grey has fifty thousand pounds.” (Generates interest income.)</a:t>
            </a:r>
          </a:p>
          <a:p>
            <a:pPr rtl="0">
              <a:spcBef>
                <a:spcPts val="0"/>
              </a:spcBef>
              <a:buNone/>
            </a:pPr>
            <a:endParaRPr/>
          </a:p>
          <a:p>
            <a:pPr lvl="0" rtl="0">
              <a:spcBef>
                <a:spcPts val="0"/>
              </a:spcBef>
              <a:buNone/>
            </a:pPr>
            <a:r>
              <a:rPr lang="en"/>
              <a:t>Estate in trouble? Sell land, mortgage land, turn away some servants, rent out your house and live elsewhere, marry money</a:t>
            </a:r>
          </a:p>
          <a:p>
            <a:pPr lvl="0">
              <a:spcBef>
                <a:spcPts val="0"/>
              </a:spcBef>
              <a:buNone/>
            </a:pPr>
            <a:endParaRPr/>
          </a:p>
        </p:txBody>
      </p:sp>
      <p:pic>
        <p:nvPicPr>
          <p:cNvPr id="81" name="Shape 81"/>
          <p:cNvPicPr preferRelativeResize="0"/>
          <p:nvPr/>
        </p:nvPicPr>
        <p:blipFill>
          <a:blip r:embed="rId3">
            <a:alphaModFix/>
          </a:blip>
          <a:stretch>
            <a:fillRect/>
          </a:stretch>
        </p:blipFill>
        <p:spPr>
          <a:xfrm>
            <a:off x="108723" y="1308550"/>
            <a:ext cx="1671725" cy="581774"/>
          </a:xfrm>
          <a:prstGeom prst="rect">
            <a:avLst/>
          </a:prstGeom>
          <a:noFill/>
          <a:ln>
            <a:noFill/>
          </a:ln>
        </p:spPr>
      </p:pic>
      <p:pic>
        <p:nvPicPr>
          <p:cNvPr id="82" name="Shape 82"/>
          <p:cNvPicPr preferRelativeResize="0"/>
          <p:nvPr/>
        </p:nvPicPr>
        <p:blipFill>
          <a:blip r:embed="rId4">
            <a:alphaModFix/>
          </a:blip>
          <a:stretch>
            <a:fillRect/>
          </a:stretch>
        </p:blipFill>
        <p:spPr>
          <a:xfrm>
            <a:off x="304800" y="2118925"/>
            <a:ext cx="1195847" cy="857399"/>
          </a:xfrm>
          <a:prstGeom prst="rect">
            <a:avLst/>
          </a:prstGeom>
          <a:noFill/>
          <a:ln>
            <a:noFill/>
          </a:ln>
        </p:spPr>
      </p:pic>
      <p:pic>
        <p:nvPicPr>
          <p:cNvPr id="83" name="Shape 83"/>
          <p:cNvPicPr preferRelativeResize="0"/>
          <p:nvPr/>
        </p:nvPicPr>
        <p:blipFill>
          <a:blip r:embed="rId5">
            <a:alphaModFix/>
          </a:blip>
          <a:stretch>
            <a:fillRect/>
          </a:stretch>
        </p:blipFill>
        <p:spPr>
          <a:xfrm>
            <a:off x="353449" y="3274049"/>
            <a:ext cx="1003665" cy="5817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Wages, Capital, Financial Independence</a:t>
            </a:r>
          </a:p>
        </p:txBody>
      </p:sp>
      <p:sp>
        <p:nvSpPr>
          <p:cNvPr id="89" name="Shape 89"/>
          <p:cNvSpPr txBox="1">
            <a:spLocks noGrp="1"/>
          </p:cNvSpPr>
          <p:nvPr>
            <p:ph type="body" idx="1"/>
          </p:nvPr>
        </p:nvSpPr>
        <p:spPr>
          <a:xfrm>
            <a:off x="457200" y="1047750"/>
            <a:ext cx="3994500" cy="3725699"/>
          </a:xfrm>
          <a:prstGeom prst="rect">
            <a:avLst/>
          </a:prstGeom>
        </p:spPr>
        <p:txBody>
          <a:bodyPr lIns="91425" tIns="91425" rIns="91425" bIns="91425" anchor="t" anchorCtr="0">
            <a:noAutofit/>
          </a:bodyPr>
          <a:lstStyle/>
          <a:p>
            <a:pPr rtl="0">
              <a:spcBef>
                <a:spcPts val="0"/>
              </a:spcBef>
              <a:buNone/>
            </a:pPr>
            <a:r>
              <a:rPr lang="en" sz="1800"/>
              <a:t>Annual Wages $50,000</a:t>
            </a:r>
          </a:p>
          <a:p>
            <a:pPr rtl="0">
              <a:spcBef>
                <a:spcPts val="0"/>
              </a:spcBef>
              <a:buNone/>
            </a:pPr>
            <a:r>
              <a:rPr lang="en" sz="1800"/>
              <a:t>(earned income)</a:t>
            </a:r>
          </a:p>
        </p:txBody>
      </p:sp>
      <p:sp>
        <p:nvSpPr>
          <p:cNvPr id="90" name="Shape 90"/>
          <p:cNvSpPr txBox="1">
            <a:spLocks noGrp="1"/>
          </p:cNvSpPr>
          <p:nvPr>
            <p:ph type="body" idx="2"/>
          </p:nvPr>
        </p:nvSpPr>
        <p:spPr>
          <a:xfrm>
            <a:off x="4692273" y="1047750"/>
            <a:ext cx="3994500" cy="3725699"/>
          </a:xfrm>
          <a:prstGeom prst="rect">
            <a:avLst/>
          </a:prstGeom>
        </p:spPr>
        <p:txBody>
          <a:bodyPr lIns="91425" tIns="91425" rIns="91425" bIns="91425" anchor="t" anchorCtr="0">
            <a:noAutofit/>
          </a:bodyPr>
          <a:lstStyle/>
          <a:p>
            <a:pPr>
              <a:spcBef>
                <a:spcPts val="0"/>
              </a:spcBef>
              <a:buNone/>
            </a:pPr>
            <a:r>
              <a:rPr lang="en" sz="1800"/>
              <a:t>$1M capital @ 5% = $50,000 annual (passive) income</a:t>
            </a:r>
          </a:p>
        </p:txBody>
      </p:sp>
      <p:graphicFrame>
        <p:nvGraphicFramePr>
          <p:cNvPr id="91" name="Shape 91"/>
          <p:cNvGraphicFramePr/>
          <p:nvPr/>
        </p:nvGraphicFramePr>
        <p:xfrm>
          <a:off x="552450" y="1940725"/>
          <a:ext cx="3367100" cy="1188630"/>
        </p:xfrm>
        <a:graphic>
          <a:graphicData uri="http://schemas.openxmlformats.org/drawingml/2006/table">
            <a:tbl>
              <a:tblPr>
                <a:noFill/>
                <a:tableStyleId>{244CE8E1-9757-4639-9005-7DFC269D8309}</a:tableStyleId>
              </a:tblPr>
              <a:tblGrid>
                <a:gridCol w="1683550"/>
                <a:gridCol w="1683550"/>
              </a:tblGrid>
              <a:tr h="295175">
                <a:tc>
                  <a:txBody>
                    <a:bodyPr/>
                    <a:lstStyle/>
                    <a:p>
                      <a:pPr>
                        <a:spcBef>
                          <a:spcPts val="0"/>
                        </a:spcBef>
                        <a:buNone/>
                      </a:pPr>
                      <a:r>
                        <a:rPr lang="en"/>
                        <a:t>after taxes</a:t>
                      </a:r>
                    </a:p>
                  </a:txBody>
                  <a:tcPr marL="91425" marR="91425" marT="91425" marB="91425"/>
                </a:tc>
                <a:tc>
                  <a:txBody>
                    <a:bodyPr/>
                    <a:lstStyle/>
                    <a:p>
                      <a:pPr>
                        <a:spcBef>
                          <a:spcPts val="0"/>
                        </a:spcBef>
                        <a:buNone/>
                      </a:pPr>
                      <a:r>
                        <a:rPr lang="en"/>
                        <a:t>$35,000</a:t>
                      </a:r>
                    </a:p>
                  </a:txBody>
                  <a:tcPr marL="91425" marR="91425" marT="91425" marB="91425"/>
                </a:tc>
              </a:tr>
              <a:tr h="295175">
                <a:tc>
                  <a:txBody>
                    <a:bodyPr/>
                    <a:lstStyle/>
                    <a:p>
                      <a:pPr>
                        <a:spcBef>
                          <a:spcPts val="0"/>
                        </a:spcBef>
                        <a:buNone/>
                      </a:pPr>
                      <a:r>
                        <a:rPr lang="en"/>
                        <a:t>expenses</a:t>
                      </a:r>
                    </a:p>
                  </a:txBody>
                  <a:tcPr marL="91425" marR="91425" marT="91425" marB="91425"/>
                </a:tc>
                <a:tc>
                  <a:txBody>
                    <a:bodyPr/>
                    <a:lstStyle/>
                    <a:p>
                      <a:pPr>
                        <a:spcBef>
                          <a:spcPts val="0"/>
                        </a:spcBef>
                        <a:buNone/>
                      </a:pPr>
                      <a:r>
                        <a:rPr lang="en"/>
                        <a:t>$25,000</a:t>
                      </a:r>
                    </a:p>
                  </a:txBody>
                  <a:tcPr marL="91425" marR="91425" marT="91425" marB="91425"/>
                </a:tc>
              </a:tr>
              <a:tr h="295175">
                <a:tc>
                  <a:txBody>
                    <a:bodyPr/>
                    <a:lstStyle/>
                    <a:p>
                      <a:pPr>
                        <a:spcBef>
                          <a:spcPts val="0"/>
                        </a:spcBef>
                        <a:buNone/>
                      </a:pPr>
                      <a:r>
                        <a:rPr lang="en"/>
                        <a:t>savings!</a:t>
                      </a:r>
                    </a:p>
                  </a:txBody>
                  <a:tcPr marL="91425" marR="91425" marT="91425" marB="91425">
                    <a:solidFill>
                      <a:srgbClr val="FFE599"/>
                    </a:solidFill>
                  </a:tcPr>
                </a:tc>
                <a:tc>
                  <a:txBody>
                    <a:bodyPr/>
                    <a:lstStyle/>
                    <a:p>
                      <a:pPr>
                        <a:spcBef>
                          <a:spcPts val="0"/>
                        </a:spcBef>
                        <a:buNone/>
                      </a:pPr>
                      <a:r>
                        <a:rPr lang="en"/>
                        <a:t>$10,000</a:t>
                      </a:r>
                    </a:p>
                  </a:txBody>
                  <a:tcPr marL="91425" marR="91425" marT="91425" marB="91425">
                    <a:solidFill>
                      <a:srgbClr val="FFE599"/>
                    </a:solidFill>
                  </a:tcPr>
                </a:tc>
              </a:tr>
            </a:tbl>
          </a:graphicData>
        </a:graphic>
      </p:graphicFrame>
      <p:graphicFrame>
        <p:nvGraphicFramePr>
          <p:cNvPr id="92" name="Shape 92"/>
          <p:cNvGraphicFramePr/>
          <p:nvPr/>
        </p:nvGraphicFramePr>
        <p:xfrm>
          <a:off x="552450" y="3471875"/>
          <a:ext cx="3367100" cy="1188630"/>
        </p:xfrm>
        <a:graphic>
          <a:graphicData uri="http://schemas.openxmlformats.org/drawingml/2006/table">
            <a:tbl>
              <a:tblPr>
                <a:noFill/>
                <a:tableStyleId>{369E4027-B8A9-45A1-B124-EE929B061653}</a:tableStyleId>
              </a:tblPr>
              <a:tblGrid>
                <a:gridCol w="1683550"/>
                <a:gridCol w="1683550"/>
              </a:tblGrid>
              <a:tr h="295175">
                <a:tc>
                  <a:txBody>
                    <a:bodyPr/>
                    <a:lstStyle/>
                    <a:p>
                      <a:pPr lvl="0" rtl="0">
                        <a:spcBef>
                          <a:spcPts val="0"/>
                        </a:spcBef>
                        <a:buNone/>
                      </a:pPr>
                      <a:r>
                        <a:rPr lang="en"/>
                        <a:t>after taxes</a:t>
                      </a:r>
                    </a:p>
                  </a:txBody>
                  <a:tcPr marL="91425" marR="91425" marT="91425" marB="91425"/>
                </a:tc>
                <a:tc>
                  <a:txBody>
                    <a:bodyPr/>
                    <a:lstStyle/>
                    <a:p>
                      <a:pPr lvl="0" rtl="0">
                        <a:spcBef>
                          <a:spcPts val="0"/>
                        </a:spcBef>
                        <a:buNone/>
                      </a:pPr>
                      <a:r>
                        <a:rPr lang="en"/>
                        <a:t>$35,000</a:t>
                      </a:r>
                    </a:p>
                  </a:txBody>
                  <a:tcPr marL="91425" marR="91425" marT="91425" marB="91425"/>
                </a:tc>
              </a:tr>
              <a:tr h="295175">
                <a:tc>
                  <a:txBody>
                    <a:bodyPr/>
                    <a:lstStyle/>
                    <a:p>
                      <a:pPr lvl="0" rtl="0">
                        <a:spcBef>
                          <a:spcPts val="0"/>
                        </a:spcBef>
                        <a:buNone/>
                      </a:pPr>
                      <a:r>
                        <a:rPr lang="en"/>
                        <a:t>expenses</a:t>
                      </a:r>
                    </a:p>
                  </a:txBody>
                  <a:tcPr marL="91425" marR="91425" marT="91425" marB="91425"/>
                </a:tc>
                <a:tc>
                  <a:txBody>
                    <a:bodyPr/>
                    <a:lstStyle/>
                    <a:p>
                      <a:pPr lvl="0" rtl="0">
                        <a:spcBef>
                          <a:spcPts val="0"/>
                        </a:spcBef>
                        <a:buNone/>
                      </a:pPr>
                      <a:r>
                        <a:rPr lang="en"/>
                        <a:t>$45,000</a:t>
                      </a:r>
                    </a:p>
                  </a:txBody>
                  <a:tcPr marL="91425" marR="91425" marT="91425" marB="91425"/>
                </a:tc>
              </a:tr>
              <a:tr h="295175">
                <a:tc>
                  <a:txBody>
                    <a:bodyPr/>
                    <a:lstStyle/>
                    <a:p>
                      <a:pPr lvl="0" rtl="0">
                        <a:spcBef>
                          <a:spcPts val="0"/>
                        </a:spcBef>
                        <a:buNone/>
                      </a:pPr>
                      <a:r>
                        <a:rPr lang="en"/>
                        <a:t>DEBT!!!</a:t>
                      </a:r>
                    </a:p>
                  </a:txBody>
                  <a:tcPr marL="91425" marR="91425" marT="91425" marB="91425">
                    <a:solidFill>
                      <a:srgbClr val="F4CCCC"/>
                    </a:solidFill>
                  </a:tcPr>
                </a:tc>
                <a:tc>
                  <a:txBody>
                    <a:bodyPr/>
                    <a:lstStyle/>
                    <a:p>
                      <a:pPr lvl="0" rtl="0">
                        <a:spcBef>
                          <a:spcPts val="0"/>
                        </a:spcBef>
                        <a:buNone/>
                      </a:pPr>
                      <a:r>
                        <a:rPr lang="en">
                          <a:solidFill>
                            <a:srgbClr val="FF0000"/>
                          </a:solidFill>
                        </a:rPr>
                        <a:t>$10,000</a:t>
                      </a:r>
                    </a:p>
                  </a:txBody>
                  <a:tcPr marL="91425" marR="91425" marT="91425" marB="91425">
                    <a:solidFill>
                      <a:srgbClr val="F4CCCC"/>
                    </a:solidFill>
                  </a:tcPr>
                </a:tc>
              </a:tr>
            </a:tbl>
          </a:graphicData>
        </a:graphic>
      </p:graphicFrame>
      <p:graphicFrame>
        <p:nvGraphicFramePr>
          <p:cNvPr id="93" name="Shape 93"/>
          <p:cNvGraphicFramePr/>
          <p:nvPr/>
        </p:nvGraphicFramePr>
        <p:xfrm>
          <a:off x="4798200" y="1938350"/>
          <a:ext cx="3367100" cy="1188630"/>
        </p:xfrm>
        <a:graphic>
          <a:graphicData uri="http://schemas.openxmlformats.org/drawingml/2006/table">
            <a:tbl>
              <a:tblPr>
                <a:noFill/>
                <a:tableStyleId>{68722F16-4701-4ADD-8D0C-692C4A4EFB81}</a:tableStyleId>
              </a:tblPr>
              <a:tblGrid>
                <a:gridCol w="1683550"/>
                <a:gridCol w="1683550"/>
              </a:tblGrid>
              <a:tr h="295175">
                <a:tc>
                  <a:txBody>
                    <a:bodyPr/>
                    <a:lstStyle/>
                    <a:p>
                      <a:pPr lvl="0" rtl="0">
                        <a:spcBef>
                          <a:spcPts val="0"/>
                        </a:spcBef>
                        <a:buNone/>
                      </a:pPr>
                      <a:r>
                        <a:rPr lang="en"/>
                        <a:t>after taxes</a:t>
                      </a:r>
                    </a:p>
                  </a:txBody>
                  <a:tcPr marL="91425" marR="91425" marT="91425" marB="91425"/>
                </a:tc>
                <a:tc>
                  <a:txBody>
                    <a:bodyPr/>
                    <a:lstStyle/>
                    <a:p>
                      <a:pPr lvl="0" rtl="0">
                        <a:spcBef>
                          <a:spcPts val="0"/>
                        </a:spcBef>
                        <a:buNone/>
                      </a:pPr>
                      <a:r>
                        <a:rPr lang="en"/>
                        <a:t>$35,000</a:t>
                      </a:r>
                    </a:p>
                  </a:txBody>
                  <a:tcPr marL="91425" marR="91425" marT="91425" marB="91425"/>
                </a:tc>
              </a:tr>
              <a:tr h="295175">
                <a:tc>
                  <a:txBody>
                    <a:bodyPr/>
                    <a:lstStyle/>
                    <a:p>
                      <a:pPr lvl="0" rtl="0">
                        <a:spcBef>
                          <a:spcPts val="0"/>
                        </a:spcBef>
                        <a:buNone/>
                      </a:pPr>
                      <a:r>
                        <a:rPr lang="en"/>
                        <a:t>expenses</a:t>
                      </a:r>
                    </a:p>
                  </a:txBody>
                  <a:tcPr marL="91425" marR="91425" marT="91425" marB="91425"/>
                </a:tc>
                <a:tc>
                  <a:txBody>
                    <a:bodyPr/>
                    <a:lstStyle/>
                    <a:p>
                      <a:pPr lvl="0" rtl="0">
                        <a:spcBef>
                          <a:spcPts val="0"/>
                        </a:spcBef>
                        <a:buNone/>
                      </a:pPr>
                      <a:r>
                        <a:rPr lang="en"/>
                        <a:t>$25,000</a:t>
                      </a:r>
                    </a:p>
                  </a:txBody>
                  <a:tcPr marL="91425" marR="91425" marT="91425" marB="91425"/>
                </a:tc>
              </a:tr>
              <a:tr h="295175">
                <a:tc>
                  <a:txBody>
                    <a:bodyPr/>
                    <a:lstStyle/>
                    <a:p>
                      <a:pPr lvl="0" rtl="0">
                        <a:spcBef>
                          <a:spcPts val="0"/>
                        </a:spcBef>
                        <a:buNone/>
                      </a:pPr>
                      <a:r>
                        <a:rPr lang="en"/>
                        <a:t>savings!</a:t>
                      </a:r>
                    </a:p>
                  </a:txBody>
                  <a:tcPr marL="91425" marR="91425" marT="91425" marB="91425">
                    <a:solidFill>
                      <a:srgbClr val="FFE599"/>
                    </a:solidFill>
                  </a:tcPr>
                </a:tc>
                <a:tc>
                  <a:txBody>
                    <a:bodyPr/>
                    <a:lstStyle/>
                    <a:p>
                      <a:pPr lvl="0" rtl="0">
                        <a:spcBef>
                          <a:spcPts val="0"/>
                        </a:spcBef>
                        <a:buNone/>
                      </a:pPr>
                      <a:r>
                        <a:rPr lang="en"/>
                        <a:t>$10,000</a:t>
                      </a:r>
                    </a:p>
                  </a:txBody>
                  <a:tcPr marL="91425" marR="91425" marT="91425" marB="91425">
                    <a:solidFill>
                      <a:srgbClr val="FFE599"/>
                    </a:solidFill>
                  </a:tcPr>
                </a:tc>
              </a:tr>
            </a:tbl>
          </a:graphicData>
        </a:graphic>
      </p:graphicFrame>
      <p:sp>
        <p:nvSpPr>
          <p:cNvPr id="94" name="Shape 94"/>
          <p:cNvSpPr txBox="1"/>
          <p:nvPr/>
        </p:nvSpPr>
        <p:spPr>
          <a:xfrm>
            <a:off x="614350" y="3046050"/>
            <a:ext cx="3243299" cy="186300"/>
          </a:xfrm>
          <a:prstGeom prst="rect">
            <a:avLst/>
          </a:prstGeom>
          <a:noFill/>
          <a:ln>
            <a:noFill/>
          </a:ln>
        </p:spPr>
        <p:txBody>
          <a:bodyPr lIns="91425" tIns="91425" rIns="91425" bIns="91425" anchor="t" anchorCtr="0">
            <a:noAutofit/>
          </a:bodyPr>
          <a:lstStyle/>
          <a:p>
            <a:pPr>
              <a:spcBef>
                <a:spcPts val="0"/>
              </a:spcBef>
              <a:buNone/>
            </a:pPr>
            <a:r>
              <a:rPr lang="en"/>
              <a:t>savings can be invested, given away...</a:t>
            </a:r>
          </a:p>
        </p:txBody>
      </p:sp>
      <p:graphicFrame>
        <p:nvGraphicFramePr>
          <p:cNvPr id="95" name="Shape 95"/>
          <p:cNvGraphicFramePr/>
          <p:nvPr/>
        </p:nvGraphicFramePr>
        <p:xfrm>
          <a:off x="4798200" y="3426625"/>
          <a:ext cx="3367100" cy="1188630"/>
        </p:xfrm>
        <a:graphic>
          <a:graphicData uri="http://schemas.openxmlformats.org/drawingml/2006/table">
            <a:tbl>
              <a:tblPr>
                <a:noFill/>
                <a:tableStyleId>{6AA44853-4300-4681-82D3-1EC7C03B1DD7}</a:tableStyleId>
              </a:tblPr>
              <a:tblGrid>
                <a:gridCol w="1683550"/>
                <a:gridCol w="1683550"/>
              </a:tblGrid>
              <a:tr h="295175">
                <a:tc>
                  <a:txBody>
                    <a:bodyPr/>
                    <a:lstStyle/>
                    <a:p>
                      <a:pPr lvl="0" rtl="0">
                        <a:spcBef>
                          <a:spcPts val="0"/>
                        </a:spcBef>
                        <a:buNone/>
                      </a:pPr>
                      <a:r>
                        <a:rPr lang="en"/>
                        <a:t>after taxes</a:t>
                      </a:r>
                    </a:p>
                  </a:txBody>
                  <a:tcPr marL="91425" marR="91425" marT="91425" marB="91425"/>
                </a:tc>
                <a:tc>
                  <a:txBody>
                    <a:bodyPr/>
                    <a:lstStyle/>
                    <a:p>
                      <a:pPr lvl="0" rtl="0">
                        <a:spcBef>
                          <a:spcPts val="0"/>
                        </a:spcBef>
                        <a:buNone/>
                      </a:pPr>
                      <a:r>
                        <a:rPr lang="en"/>
                        <a:t>$35,000</a:t>
                      </a:r>
                    </a:p>
                  </a:txBody>
                  <a:tcPr marL="91425" marR="91425" marT="91425" marB="91425"/>
                </a:tc>
              </a:tr>
              <a:tr h="295175">
                <a:tc>
                  <a:txBody>
                    <a:bodyPr/>
                    <a:lstStyle/>
                    <a:p>
                      <a:pPr lvl="0" rtl="0">
                        <a:spcBef>
                          <a:spcPts val="0"/>
                        </a:spcBef>
                        <a:buNone/>
                      </a:pPr>
                      <a:r>
                        <a:rPr lang="en"/>
                        <a:t>expenses</a:t>
                      </a:r>
                    </a:p>
                  </a:txBody>
                  <a:tcPr marL="91425" marR="91425" marT="91425" marB="91425"/>
                </a:tc>
                <a:tc>
                  <a:txBody>
                    <a:bodyPr/>
                    <a:lstStyle/>
                    <a:p>
                      <a:pPr lvl="0" rtl="0">
                        <a:spcBef>
                          <a:spcPts val="0"/>
                        </a:spcBef>
                        <a:buNone/>
                      </a:pPr>
                      <a:r>
                        <a:rPr lang="en"/>
                        <a:t>$45,000</a:t>
                      </a:r>
                    </a:p>
                  </a:txBody>
                  <a:tcPr marL="91425" marR="91425" marT="91425" marB="91425"/>
                </a:tc>
              </a:tr>
              <a:tr h="295175">
                <a:tc>
                  <a:txBody>
                    <a:bodyPr/>
                    <a:lstStyle/>
                    <a:p>
                      <a:pPr lvl="0" rtl="0">
                        <a:spcBef>
                          <a:spcPts val="0"/>
                        </a:spcBef>
                        <a:buNone/>
                      </a:pPr>
                      <a:r>
                        <a:rPr lang="en"/>
                        <a:t>subtr. from capital*</a:t>
                      </a:r>
                    </a:p>
                  </a:txBody>
                  <a:tcPr marL="91425" marR="91425" marT="91425" marB="91425">
                    <a:solidFill>
                      <a:srgbClr val="F4CCCC"/>
                    </a:solidFill>
                  </a:tcPr>
                </a:tc>
                <a:tc>
                  <a:txBody>
                    <a:bodyPr/>
                    <a:lstStyle/>
                    <a:p>
                      <a:pPr lvl="0" rtl="0">
                        <a:spcBef>
                          <a:spcPts val="0"/>
                        </a:spcBef>
                        <a:buNone/>
                      </a:pPr>
                      <a:r>
                        <a:rPr lang="en"/>
                        <a:t>$10,000</a:t>
                      </a:r>
                    </a:p>
                  </a:txBody>
                  <a:tcPr marL="91425" marR="91425" marT="91425" marB="91425">
                    <a:solidFill>
                      <a:srgbClr val="F4CCCC"/>
                    </a:solidFill>
                  </a:tcPr>
                </a:tc>
              </a:tr>
            </a:tbl>
          </a:graphicData>
        </a:graphic>
      </p:graphicFrame>
      <p:sp>
        <p:nvSpPr>
          <p:cNvPr id="96" name="Shape 96"/>
          <p:cNvSpPr txBox="1"/>
          <p:nvPr/>
        </p:nvSpPr>
        <p:spPr>
          <a:xfrm>
            <a:off x="4814900" y="4638675"/>
            <a:ext cx="3367200" cy="142800"/>
          </a:xfrm>
          <a:prstGeom prst="rect">
            <a:avLst/>
          </a:prstGeom>
          <a:noFill/>
          <a:ln>
            <a:noFill/>
          </a:ln>
        </p:spPr>
        <p:txBody>
          <a:bodyPr lIns="91425" tIns="91425" rIns="91425" bIns="91425" anchor="t" anchorCtr="0">
            <a:noAutofit/>
          </a:bodyPr>
          <a:lstStyle/>
          <a:p>
            <a:pPr>
              <a:spcBef>
                <a:spcPts val="0"/>
              </a:spcBef>
              <a:buNone/>
            </a:pPr>
            <a:r>
              <a:rPr lang="en"/>
              <a:t>*your capital now only worth $990,000</a:t>
            </a:r>
          </a:p>
        </p:txBody>
      </p:sp>
      <p:sp>
        <p:nvSpPr>
          <p:cNvPr id="97" name="Shape 97"/>
          <p:cNvSpPr txBox="1"/>
          <p:nvPr/>
        </p:nvSpPr>
        <p:spPr>
          <a:xfrm>
            <a:off x="4850600" y="3038475"/>
            <a:ext cx="3314700" cy="142800"/>
          </a:xfrm>
          <a:prstGeom prst="rect">
            <a:avLst/>
          </a:prstGeom>
          <a:noFill/>
          <a:ln>
            <a:noFill/>
          </a:ln>
        </p:spPr>
        <p:txBody>
          <a:bodyPr lIns="91425" tIns="91425" rIns="91425" bIns="91425" anchor="t" anchorCtr="0">
            <a:noAutofit/>
          </a:bodyPr>
          <a:lstStyle/>
          <a:p>
            <a:pPr>
              <a:spcBef>
                <a:spcPts val="0"/>
              </a:spcBef>
              <a:buNone/>
            </a:pPr>
            <a:r>
              <a:rPr lang="en"/>
              <a:t>savings can be invested, given away...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358378"/>
            <a:ext cx="8229600" cy="857400"/>
          </a:xfrm>
          <a:prstGeom prst="rect">
            <a:avLst/>
          </a:prstGeom>
        </p:spPr>
        <p:txBody>
          <a:bodyPr lIns="91425" tIns="91425" rIns="91425" bIns="91425" anchor="b" anchorCtr="0">
            <a:noAutofit/>
          </a:bodyPr>
          <a:lstStyle/>
          <a:p>
            <a:pPr>
              <a:spcBef>
                <a:spcPts val="0"/>
              </a:spcBef>
              <a:buNone/>
            </a:pPr>
            <a:r>
              <a:rPr lang="en"/>
              <a:t>Challenges to Monarchy and Aristocracy in Austen’s Life </a:t>
            </a:r>
            <a:r>
              <a:rPr lang="en" sz="2400"/>
              <a:t>(1775-1818)</a:t>
            </a:r>
          </a:p>
        </p:txBody>
      </p:sp>
      <p:sp>
        <p:nvSpPr>
          <p:cNvPr id="103" name="Shape 10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rtl="0">
              <a:spcBef>
                <a:spcPts val="0"/>
              </a:spcBef>
              <a:buNone/>
            </a:pPr>
            <a:endParaRPr/>
          </a:p>
          <a:p>
            <a:pPr>
              <a:spcBef>
                <a:spcPts val="0"/>
              </a:spcBef>
              <a:buNone/>
            </a:pPr>
            <a:endParaRPr/>
          </a:p>
        </p:txBody>
      </p:sp>
      <p:pic>
        <p:nvPicPr>
          <p:cNvPr id="104" name="Shape 104"/>
          <p:cNvPicPr preferRelativeResize="0"/>
          <p:nvPr/>
        </p:nvPicPr>
        <p:blipFill>
          <a:blip r:embed="rId3">
            <a:alphaModFix/>
          </a:blip>
          <a:stretch>
            <a:fillRect/>
          </a:stretch>
        </p:blipFill>
        <p:spPr>
          <a:xfrm>
            <a:off x="2977900" y="2101325"/>
            <a:ext cx="3188200" cy="2690473"/>
          </a:xfrm>
          <a:prstGeom prst="rect">
            <a:avLst/>
          </a:prstGeom>
          <a:noFill/>
          <a:ln>
            <a:noFill/>
          </a:ln>
        </p:spPr>
      </p:pic>
      <p:pic>
        <p:nvPicPr>
          <p:cNvPr id="105" name="Shape 105"/>
          <p:cNvPicPr preferRelativeResize="0"/>
          <p:nvPr/>
        </p:nvPicPr>
        <p:blipFill>
          <a:blip r:embed="rId4">
            <a:alphaModFix/>
          </a:blip>
          <a:stretch>
            <a:fillRect/>
          </a:stretch>
        </p:blipFill>
        <p:spPr>
          <a:xfrm>
            <a:off x="245450" y="1200150"/>
            <a:ext cx="3026098" cy="2000999"/>
          </a:xfrm>
          <a:prstGeom prst="rect">
            <a:avLst/>
          </a:prstGeom>
          <a:noFill/>
          <a:ln>
            <a:noFill/>
          </a:ln>
        </p:spPr>
      </p:pic>
      <p:pic>
        <p:nvPicPr>
          <p:cNvPr id="106" name="Shape 106"/>
          <p:cNvPicPr preferRelativeResize="0"/>
          <p:nvPr/>
        </p:nvPicPr>
        <p:blipFill>
          <a:blip r:embed="rId5">
            <a:alphaModFix/>
          </a:blip>
          <a:stretch>
            <a:fillRect/>
          </a:stretch>
        </p:blipFill>
        <p:spPr>
          <a:xfrm>
            <a:off x="5955800" y="3346525"/>
            <a:ext cx="3188200" cy="1796985"/>
          </a:xfrm>
          <a:prstGeom prst="rect">
            <a:avLst/>
          </a:prstGeom>
          <a:noFill/>
          <a:ln>
            <a:noFill/>
          </a:ln>
        </p:spPr>
      </p:pic>
      <p:sp>
        <p:nvSpPr>
          <p:cNvPr id="107" name="Shape 107"/>
          <p:cNvSpPr txBox="1"/>
          <p:nvPr/>
        </p:nvSpPr>
        <p:spPr>
          <a:xfrm>
            <a:off x="714375" y="3297125"/>
            <a:ext cx="1472700" cy="263699"/>
          </a:xfrm>
          <a:prstGeom prst="rect">
            <a:avLst/>
          </a:prstGeom>
          <a:noFill/>
          <a:ln>
            <a:noFill/>
          </a:ln>
        </p:spPr>
        <p:txBody>
          <a:bodyPr lIns="91425" tIns="91425" rIns="91425" bIns="91425" anchor="t" anchorCtr="0">
            <a:noAutofit/>
          </a:bodyPr>
          <a:lstStyle/>
          <a:p>
            <a:pPr>
              <a:spcBef>
                <a:spcPts val="0"/>
              </a:spcBef>
              <a:buNone/>
            </a:pPr>
            <a:r>
              <a:rPr lang="en" sz="3000"/>
              <a:t>1776</a:t>
            </a:r>
          </a:p>
        </p:txBody>
      </p:sp>
      <p:sp>
        <p:nvSpPr>
          <p:cNvPr id="108" name="Shape 108"/>
          <p:cNvSpPr txBox="1"/>
          <p:nvPr/>
        </p:nvSpPr>
        <p:spPr>
          <a:xfrm>
            <a:off x="3978525" y="1526700"/>
            <a:ext cx="1307999" cy="263699"/>
          </a:xfrm>
          <a:prstGeom prst="rect">
            <a:avLst/>
          </a:prstGeom>
          <a:noFill/>
          <a:ln>
            <a:noFill/>
          </a:ln>
        </p:spPr>
        <p:txBody>
          <a:bodyPr lIns="91425" tIns="91425" rIns="91425" bIns="91425" anchor="t" anchorCtr="0">
            <a:noAutofit/>
          </a:bodyPr>
          <a:lstStyle/>
          <a:p>
            <a:pPr>
              <a:spcBef>
                <a:spcPts val="0"/>
              </a:spcBef>
              <a:buNone/>
            </a:pPr>
            <a:r>
              <a:rPr lang="en" sz="3000"/>
              <a:t>1789</a:t>
            </a:r>
          </a:p>
        </p:txBody>
      </p:sp>
      <p:sp>
        <p:nvSpPr>
          <p:cNvPr id="109" name="Shape 109"/>
          <p:cNvSpPr txBox="1"/>
          <p:nvPr/>
        </p:nvSpPr>
        <p:spPr>
          <a:xfrm>
            <a:off x="6967900" y="2783500"/>
            <a:ext cx="1549800" cy="112799"/>
          </a:xfrm>
          <a:prstGeom prst="rect">
            <a:avLst/>
          </a:prstGeom>
          <a:noFill/>
          <a:ln>
            <a:noFill/>
          </a:ln>
        </p:spPr>
        <p:txBody>
          <a:bodyPr lIns="91425" tIns="91425" rIns="91425" bIns="91425" anchor="t" anchorCtr="0">
            <a:noAutofit/>
          </a:bodyPr>
          <a:lstStyle/>
          <a:p>
            <a:pPr>
              <a:spcBef>
                <a:spcPts val="0"/>
              </a:spcBef>
              <a:buNone/>
            </a:pPr>
            <a:r>
              <a:rPr lang="en" sz="3000"/>
              <a:t>1804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Aristocracy: Burke vs. Paine</a:t>
            </a:r>
          </a:p>
        </p:txBody>
      </p:sp>
      <p:sp>
        <p:nvSpPr>
          <p:cNvPr id="115" name="Shape 11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t>Edmund Burke, </a:t>
            </a:r>
            <a:r>
              <a:rPr lang="en" sz="1800" i="1"/>
              <a:t>Reflections on the Revolution in France</a:t>
            </a:r>
            <a:r>
              <a:rPr lang="en" sz="1800"/>
              <a:t> (1790)</a:t>
            </a:r>
          </a:p>
          <a:p>
            <a:pPr marL="457200" lvl="0" indent="-228600" rtl="0">
              <a:spcBef>
                <a:spcPts val="0"/>
              </a:spcBef>
              <a:buSzPct val="100000"/>
            </a:pPr>
            <a:r>
              <a:rPr lang="en" sz="1800"/>
              <a:t>In favor of aristocracy and primogeniture. Rhetorical strategies:</a:t>
            </a:r>
          </a:p>
          <a:p>
            <a:pPr rtl="0">
              <a:spcBef>
                <a:spcPts val="0"/>
              </a:spcBef>
              <a:buNone/>
            </a:pPr>
            <a:endParaRPr sz="1800"/>
          </a:p>
          <a:p>
            <a:pPr rtl="0">
              <a:spcBef>
                <a:spcPts val="0"/>
              </a:spcBef>
              <a:buNone/>
            </a:pPr>
            <a:endParaRPr sz="1800"/>
          </a:p>
          <a:p>
            <a:pPr rtl="0">
              <a:spcBef>
                <a:spcPts val="0"/>
              </a:spcBef>
              <a:buNone/>
            </a:pPr>
            <a:endParaRPr sz="1800"/>
          </a:p>
          <a:p>
            <a:pPr rtl="0">
              <a:spcBef>
                <a:spcPts val="0"/>
              </a:spcBef>
              <a:buNone/>
            </a:pPr>
            <a:r>
              <a:rPr lang="en" sz="1800"/>
              <a:t>Thomas Paine, </a:t>
            </a:r>
            <a:r>
              <a:rPr lang="en" sz="1800" i="1"/>
              <a:t>The Rights of Man</a:t>
            </a:r>
            <a:r>
              <a:rPr lang="en" sz="1800"/>
              <a:t> (1791)</a:t>
            </a:r>
          </a:p>
          <a:p>
            <a:pPr marL="457200" lvl="0" indent="-228600">
              <a:spcBef>
                <a:spcPts val="0"/>
              </a:spcBef>
              <a:buSzPct val="100000"/>
            </a:pPr>
            <a:r>
              <a:rPr lang="en" sz="1800"/>
              <a:t>Opposes (Burke and) aristocracy and primogeniture. Rhetorical strategies:</a:t>
            </a:r>
          </a:p>
        </p:txBody>
      </p:sp>
    </p:spTree>
  </p:cSld>
  <p:clrMapOvr>
    <a:masterClrMapping/>
  </p:clrMapOvr>
  <p:transition spd="slow">
    <p:cut/>
  </p:transition>
</p:sld>
</file>

<file path=ppt/theme/theme1.xml><?xml version="1.0" encoding="utf-8"?>
<a:theme xmlns:a="http://schemas.openxmlformats.org/drawingml/2006/main"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On-screen Show (16:9)</PresentationFormat>
  <Paragraphs>221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khaki</vt:lpstr>
      <vt:lpstr>Sense and Sensibility:</vt:lpstr>
      <vt:lpstr>Tonight’s key concepts:  Inheritance (I) and Patriarchy (II)</vt:lpstr>
      <vt:lpstr>Section I: Inheritance </vt:lpstr>
      <vt:lpstr>Austen’s England: Monarchy, Landed Aristocracy</vt:lpstr>
      <vt:lpstr>“Huge Tracts of Land…”</vt:lpstr>
      <vt:lpstr>Peers and Gentry: Making Ends Meet</vt:lpstr>
      <vt:lpstr>Wages, Capital, Financial Independence</vt:lpstr>
      <vt:lpstr>Challenges to Monarchy and Aristocracy in Austen’s Life (1775-1818)</vt:lpstr>
      <vt:lpstr>Aristocracy: Burke vs. Paine</vt:lpstr>
      <vt:lpstr>English Legal Terms: Inheritance</vt:lpstr>
      <vt:lpstr>Sense and Sensibility: Two Families</vt:lpstr>
      <vt:lpstr>Primogeniture and Entail: Model 1</vt:lpstr>
      <vt:lpstr>John and Fanny Dashwood:  Mr. and Mrs. Moneybags</vt:lpstr>
      <vt:lpstr>Expenses in Austen’s life</vt:lpstr>
      <vt:lpstr>The Dashwood Women:  Clinging to Gentle Status</vt:lpstr>
      <vt:lpstr>Primogeniture and Entail: Model 2</vt:lpstr>
      <vt:lpstr>Questions for Discussion</vt:lpstr>
      <vt:lpstr>Section II: Patriarchy, or, Why can’t Elinor and Marianne just get jobs?</vt:lpstr>
      <vt:lpstr>How to create inequality</vt:lpstr>
      <vt:lpstr>Misogyny: Wellspring of patriarchy</vt:lpstr>
      <vt:lpstr>Ancient Medicine: The Male Norm</vt:lpstr>
      <vt:lpstr>Medieval Christianity: Woman as Eve</vt:lpstr>
      <vt:lpstr>The Female Mind: Education</vt:lpstr>
      <vt:lpstr>Hester Chapone, continued</vt:lpstr>
      <vt:lpstr>The Female Mind: “Sensibility”</vt:lpstr>
      <vt:lpstr>Dissenting voices:  Mary Wollstonecraft</vt:lpstr>
      <vt:lpstr>Textual Analysis: Chapter II</vt:lpstr>
      <vt:lpstr>Questions for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Sense and Sensibility:</dc:title>
  <dc:creator>Eshragh</dc:creator>
  <cp:lastModifiedBy>Eshragh</cp:lastModifiedBy>
  <cp:revision>2</cp:revision>
  <dcterms:modified xsi:type="dcterms:W3CDTF">2015-09-17T12:31:09Z</dcterms:modified>
</cp:coreProperties>
</file>