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1" r:id="rId3"/>
    <p:sldId id="259" r:id="rId4"/>
    <p:sldId id="258" r:id="rId5"/>
    <p:sldId id="263" r:id="rId6"/>
    <p:sldId id="262" r:id="rId7"/>
    <p:sldId id="266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303" y="-7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Eco 242:  Simple Balance Sheets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1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C8E39-7B70-43E0-BCCB-E1662F29FAD8}" type="datetime1">
              <a:rPr lang="en-US" smtClean="0"/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823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823"/>
            <a:ext cx="3038475" cy="4649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E05BB-EC21-490C-876F-E01E9F48A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5020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Eco 242:  Simple Balance Sheets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3781E8-0D25-40A2-A3DE-6FDD24F0C262}" type="datetime1">
              <a:rPr lang="en-US" smtClean="0"/>
              <a:t>2/11/2019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7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3E7F4-074C-4825-923D-315839AAC2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7211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Eco 242:  Simple Balance Sheets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802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C8F4B-5BBE-4E38-9192-F2F95C547CB1}" type="datetime1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DAC1-082F-4019-8336-0DE5BDD3B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054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BDCC0-EF18-4FDD-879D-55021D94D2B2}" type="datetime1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DAC1-082F-4019-8336-0DE5BDD3B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5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E1E05-76C6-42AA-A66E-D15A3D4EC2F6}" type="datetime1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DAC1-082F-4019-8336-0DE5BDD3B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419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5170A-C673-46BD-877E-A0D7BF2EF967}" type="datetime1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DAC1-082F-4019-8336-0DE5BDD3B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23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D434E-6CAF-4547-B399-4091661AA598}" type="datetime1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DAC1-082F-4019-8336-0DE5BDD3B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583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358FF-C940-4FF4-B95A-3FA374F50B57}" type="datetime1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DAC1-082F-4019-8336-0DE5BDD3B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25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104B0-EF52-4580-BC60-87A8AE071653}" type="datetime1">
              <a:rPr lang="en-US" smtClean="0"/>
              <a:t>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DAC1-082F-4019-8336-0DE5BDD3B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53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119D1-7795-47B6-833B-2EF126BDBB60}" type="datetime1">
              <a:rPr lang="en-US" smtClean="0"/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DAC1-082F-4019-8336-0DE5BDD3B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97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E6EC6-1637-4986-8790-8D633CE877CD}" type="datetime1">
              <a:rPr lang="en-US" smtClean="0"/>
              <a:t>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DAC1-082F-4019-8336-0DE5BDD3B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91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D9CEA-D9F8-47EE-A2E8-4320A84E532E}" type="datetime1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DAC1-082F-4019-8336-0DE5BDD3B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563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C6E14-0414-49DD-A60C-E0645DFC42EF}" type="datetime1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4DAC1-082F-4019-8336-0DE5BDD3B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148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DB3B9-F2A8-4B1C-A769-3735338E8420}" type="datetime1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4DAC1-082F-4019-8336-0DE5BDD3B5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676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Structure of a Balance Sheet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Eco 242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79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ile:1979 $10,000 Treasury Bond 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929640"/>
            <a:ext cx="5943600" cy="4998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2395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Alice I. Wonderland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Assets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House		$350</a:t>
            </a:r>
          </a:p>
          <a:p>
            <a:r>
              <a:rPr lang="en-US" dirty="0" smtClean="0"/>
              <a:t>Treasuries		$150</a:t>
            </a:r>
          </a:p>
          <a:p>
            <a:r>
              <a:rPr lang="en-US" dirty="0" smtClean="0"/>
              <a:t>Checking Account	$10</a:t>
            </a:r>
          </a:p>
          <a:p>
            <a:r>
              <a:rPr lang="en-US" dirty="0" smtClean="0"/>
              <a:t>Savings Account	$15</a:t>
            </a:r>
          </a:p>
          <a:p>
            <a:r>
              <a:rPr lang="en-US" dirty="0" smtClean="0"/>
              <a:t>Stamp Collection	$5</a:t>
            </a:r>
          </a:p>
          <a:p>
            <a:r>
              <a:rPr lang="en-US" dirty="0" smtClean="0"/>
              <a:t>Car			$20</a:t>
            </a:r>
          </a:p>
          <a:p>
            <a:endParaRPr lang="en-US" dirty="0"/>
          </a:p>
          <a:p>
            <a:pPr lvl="3"/>
            <a:endParaRPr lang="en-US" b="1" i="1" dirty="0" smtClean="0">
              <a:solidFill>
                <a:srgbClr val="0070C0"/>
              </a:solidFill>
            </a:endParaRPr>
          </a:p>
          <a:p>
            <a:pPr lvl="3"/>
            <a:r>
              <a:rPr lang="en-US" sz="2400" b="1" i="1" dirty="0" smtClean="0">
                <a:solidFill>
                  <a:srgbClr val="0070C0"/>
                </a:solidFill>
              </a:rPr>
              <a:t>TOTAL	$550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Liabilities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Mortgage 		$300</a:t>
            </a:r>
          </a:p>
          <a:p>
            <a:r>
              <a:rPr lang="en-US" dirty="0" smtClean="0"/>
              <a:t>Credit Card		$50</a:t>
            </a:r>
          </a:p>
          <a:p>
            <a:r>
              <a:rPr lang="en-US" dirty="0" smtClean="0"/>
              <a:t>Car Loan		$15</a:t>
            </a:r>
          </a:p>
          <a:p>
            <a:r>
              <a:rPr lang="en-US" dirty="0" smtClean="0"/>
              <a:t>Personal Loan	$85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Net Worth		$100</a:t>
            </a:r>
          </a:p>
          <a:p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3"/>
            <a:r>
              <a:rPr lang="en-US" sz="2400" b="1" i="1" dirty="0" smtClean="0">
                <a:solidFill>
                  <a:srgbClr val="0070C0"/>
                </a:solidFill>
              </a:rPr>
              <a:t>TOTAL	$550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381500" y="1600200"/>
            <a:ext cx="0" cy="441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81000" y="2133600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195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Alice I. Wonderland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Assets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House		$350</a:t>
            </a:r>
          </a:p>
          <a:p>
            <a:r>
              <a:rPr lang="en-US" dirty="0" smtClean="0"/>
              <a:t>Treasuries		</a:t>
            </a:r>
            <a:r>
              <a:rPr lang="en-US" dirty="0" smtClean="0">
                <a:solidFill>
                  <a:srgbClr val="C00000"/>
                </a:solidFill>
              </a:rPr>
              <a:t>$50</a:t>
            </a:r>
          </a:p>
          <a:p>
            <a:r>
              <a:rPr lang="en-US" dirty="0" smtClean="0"/>
              <a:t>Checking Account	</a:t>
            </a:r>
            <a:r>
              <a:rPr lang="en-US" dirty="0" smtClean="0">
                <a:solidFill>
                  <a:srgbClr val="C00000"/>
                </a:solidFill>
              </a:rPr>
              <a:t>$110</a:t>
            </a:r>
          </a:p>
          <a:p>
            <a:r>
              <a:rPr lang="en-US" dirty="0" smtClean="0"/>
              <a:t>Savings Account	$15</a:t>
            </a:r>
          </a:p>
          <a:p>
            <a:r>
              <a:rPr lang="en-US" dirty="0" smtClean="0"/>
              <a:t>Stamp Collection	$5</a:t>
            </a:r>
          </a:p>
          <a:p>
            <a:r>
              <a:rPr lang="en-US" dirty="0" smtClean="0"/>
              <a:t>Car			$20</a:t>
            </a:r>
          </a:p>
          <a:p>
            <a:endParaRPr lang="en-US" dirty="0"/>
          </a:p>
          <a:p>
            <a:pPr lvl="3"/>
            <a:endParaRPr lang="en-US" b="1" i="1" dirty="0" smtClean="0">
              <a:solidFill>
                <a:srgbClr val="0070C0"/>
              </a:solidFill>
            </a:endParaRPr>
          </a:p>
          <a:p>
            <a:pPr lvl="3"/>
            <a:r>
              <a:rPr lang="en-US" sz="2400" b="1" i="1" dirty="0" smtClean="0">
                <a:solidFill>
                  <a:srgbClr val="0070C0"/>
                </a:solidFill>
              </a:rPr>
              <a:t>TOTAL	$550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Liabilities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Mortgage 		$300</a:t>
            </a:r>
          </a:p>
          <a:p>
            <a:r>
              <a:rPr lang="en-US" dirty="0" smtClean="0"/>
              <a:t>Credit Card		$50</a:t>
            </a:r>
          </a:p>
          <a:p>
            <a:r>
              <a:rPr lang="en-US" dirty="0" smtClean="0"/>
              <a:t>Car Loan		$15</a:t>
            </a:r>
          </a:p>
          <a:p>
            <a:r>
              <a:rPr lang="en-US" dirty="0" smtClean="0"/>
              <a:t>Personal Loan	$85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Net Worth		$100</a:t>
            </a:r>
          </a:p>
          <a:p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3"/>
            <a:r>
              <a:rPr lang="en-US" sz="2400" b="1" i="1" dirty="0" smtClean="0">
                <a:solidFill>
                  <a:srgbClr val="0070C0"/>
                </a:solidFill>
              </a:rPr>
              <a:t>TOTAL	$550</a:t>
            </a:r>
            <a:endParaRPr lang="en-US" sz="2400" b="1" i="1" dirty="0">
              <a:solidFill>
                <a:srgbClr val="0070C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381500" y="1600200"/>
            <a:ext cx="0" cy="441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81000" y="2133600"/>
            <a:ext cx="7848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878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17" y="638092"/>
            <a:ext cx="7815584" cy="5570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500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1" y="533400"/>
            <a:ext cx="7515229" cy="575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548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Leverage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Bank One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endParaRPr lang="en-US" dirty="0" smtClean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r>
                  <a:rPr lang="en-US" dirty="0" smtClean="0"/>
                  <a:t>Capital Ratio:  20/100 = 20%</a:t>
                </a:r>
              </a:p>
              <a:p>
                <a:r>
                  <a:rPr lang="en-US" dirty="0" smtClean="0"/>
                  <a:t>Leverage Ratio:  100/20 = 5</a:t>
                </a:r>
              </a:p>
              <a:p>
                <a:r>
                  <a:rPr lang="en-US" dirty="0" smtClean="0"/>
                  <a:t>One’s return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𝐾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100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  <m:t>0.0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5−80×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  <m:t>0.0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20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=9%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2"/>
                <a:stretch>
                  <a:fillRect l="-1961" r="-1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Bank Two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094315"/>
              </p:ext>
            </p:extLst>
          </p:nvPr>
        </p:nvGraphicFramePr>
        <p:xfrm>
          <a:off x="533400" y="2438400"/>
          <a:ext cx="37338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Assets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Liabilities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NW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sz="quarter" idx="4"/>
              </p:nvPr>
            </p:nvSpPr>
            <p:spPr/>
            <p:txBody>
              <a:bodyPr>
                <a:normAutofit lnSpcReduction="10000"/>
              </a:bodyPr>
              <a:lstStyle/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Capital Ratio:  5/100 = 5%</a:t>
                </a:r>
              </a:p>
              <a:p>
                <a:r>
                  <a:rPr lang="en-US" dirty="0" smtClean="0"/>
                  <a:t>Leverage Ratio:  100/5 = 20</a:t>
                </a:r>
              </a:p>
              <a:p>
                <a:r>
                  <a:rPr lang="en-US" dirty="0" smtClean="0"/>
                  <a:t>Two’s return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𝐾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100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  <m:t>0.0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5−95×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  <m:t>0.0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=24%</m:t>
                    </m:r>
                  </m:oMath>
                </a14:m>
                <a:endParaRPr lang="en-US" dirty="0"/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blipFill>
                <a:blip r:embed="rId3"/>
                <a:stretch>
                  <a:fillRect l="-21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490421"/>
              </p:ext>
            </p:extLst>
          </p:nvPr>
        </p:nvGraphicFramePr>
        <p:xfrm>
          <a:off x="4724400" y="2438400"/>
          <a:ext cx="3962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812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Assets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Liabilities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 NW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535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99</Words>
  <Application>Microsoft Office PowerPoint</Application>
  <PresentationFormat>On-screen Show (4:3)</PresentationFormat>
  <Paragraphs>76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Structure of a Balance Sheet</vt:lpstr>
      <vt:lpstr>PowerPoint Presentation</vt:lpstr>
      <vt:lpstr>Alice I. Wonderland</vt:lpstr>
      <vt:lpstr>Alice I. Wonderland</vt:lpstr>
      <vt:lpstr>PowerPoint Presentation</vt:lpstr>
      <vt:lpstr>PowerPoint Presentation</vt:lpstr>
      <vt:lpstr>Leverage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Structure of a Balance Sheet</dc:title>
  <dc:creator>Eshragh</dc:creator>
  <cp:lastModifiedBy>Eshragh</cp:lastModifiedBy>
  <cp:revision>12</cp:revision>
  <cp:lastPrinted>2014-09-21T21:13:56Z</cp:lastPrinted>
  <dcterms:created xsi:type="dcterms:W3CDTF">2014-09-20T00:05:56Z</dcterms:created>
  <dcterms:modified xsi:type="dcterms:W3CDTF">2019-02-12T01:08:07Z</dcterms:modified>
</cp:coreProperties>
</file>